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44" r:id="rId2"/>
  </p:sldMasterIdLst>
  <p:sldIdLst>
    <p:sldId id="256" r:id="rId3"/>
    <p:sldId id="263" r:id="rId4"/>
    <p:sldId id="270" r:id="rId5"/>
    <p:sldId id="271" r:id="rId6"/>
    <p:sldId id="272" r:id="rId7"/>
    <p:sldId id="273" r:id="rId8"/>
    <p:sldId id="276" r:id="rId9"/>
    <p:sldId id="274" r:id="rId10"/>
    <p:sldId id="277" r:id="rId11"/>
    <p:sldId id="280" r:id="rId12"/>
    <p:sldId id="281" r:id="rId13"/>
    <p:sldId id="282" r:id="rId14"/>
    <p:sldId id="283" r:id="rId15"/>
    <p:sldId id="284" r:id="rId16"/>
    <p:sldId id="287" r:id="rId17"/>
    <p:sldId id="288"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Karina Rodriguez Arciniegas" initials="LKRA" lastIdx="1" clrIdx="0">
    <p:extLst>
      <p:ext uri="{19B8F6BF-5375-455C-9EA6-DF929625EA0E}">
        <p15:presenceInfo xmlns:p15="http://schemas.microsoft.com/office/powerpoint/2012/main" userId="S::lk.rodrigueza1@uniandes.edu.co::02d73bcb-36a0-459a-ab2a-35ba07d642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9BB8B-1162-045C-1F33-300BCEFCE90A}" v="1" dt="2024-05-18T21:20:30.482"/>
    <p1510:client id="{DA47834D-9CCA-E3BB-4B96-48B2905714E4}" v="26" dt="2024-05-19T00:38:32.52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350B2-6574-9501-6E37-EF06D187600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29B74C9-986C-FBAF-657F-19FC9932F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3A41975-E1DB-EE80-1C37-76EEE8D95F29}"/>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229F69C3-5D63-CD7A-874F-EAA673F9035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7224464-EF38-E146-6D5D-B687F3129E9F}"/>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75984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A3E61-435D-D2F8-7392-4347207040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94B1938-91B4-4B58-3E72-21977C31FD6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13FB27-21A4-33E4-A6FB-EB20D4F30F7B}"/>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C119380B-8DFC-E4EA-2F24-216C863F38C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B2CE7FF-3AA9-943C-0FEB-339FC958C95A}"/>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7067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3AE9CF5-9C33-D9D3-A930-EE241EEEDA7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888ACD3-C95F-A448-3E01-C7790ED2422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843FA3-7182-EAA3-FA87-F23B031DDF29}"/>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CC82CFB3-CFED-1CE6-CCD9-65B41C0DC49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4A65D5C-18E0-61E5-8617-D5A5E7B28191}"/>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377477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358B083-8C4A-4F18-B24D-CE4906C4D8A3}"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30382D3-41C1-4EF1-94F1-6225E051CA32}" type="slidenum">
              <a:rPr lang="es-CO" smtClean="0"/>
              <a:t>‹Nº›</a:t>
            </a:fld>
            <a:endParaRPr lang="es-CO"/>
          </a:p>
        </p:txBody>
      </p:sp>
    </p:spTree>
    <p:extLst>
      <p:ext uri="{BB962C8B-B14F-4D97-AF65-F5344CB8AC3E}">
        <p14:creationId xmlns:p14="http://schemas.microsoft.com/office/powerpoint/2010/main" val="240037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55779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358B083-8C4A-4F18-B24D-CE4906C4D8A3}"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830382D3-41C1-4EF1-94F1-6225E051CA32}" type="slidenum">
              <a:rPr lang="es-CO" smtClean="0"/>
              <a:t>‹Nº›</a:t>
            </a:fld>
            <a:endParaRPr lang="es-CO"/>
          </a:p>
        </p:txBody>
      </p:sp>
    </p:spTree>
    <p:extLst>
      <p:ext uri="{BB962C8B-B14F-4D97-AF65-F5344CB8AC3E}">
        <p14:creationId xmlns:p14="http://schemas.microsoft.com/office/powerpoint/2010/main" val="866092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CC6BA94-6EE9-4836-914B-5F804912CCB9}" type="datetimeFigureOut">
              <a:rPr lang="es-CO" smtClean="0"/>
              <a:t>22/05/2024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544552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CC6BA94-6EE9-4836-914B-5F804912CCB9}" type="datetimeFigureOut">
              <a:rPr lang="es-CO" smtClean="0"/>
              <a:t>22/05/2024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831704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358B083-8C4A-4F18-B24D-CE4906C4D8A3}" type="datetimeFigureOut">
              <a:rPr lang="es-CO" smtClean="0"/>
              <a:t>22/05/2024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830382D3-41C1-4EF1-94F1-6225E051CA32}" type="slidenum">
              <a:rPr lang="es-CO" smtClean="0"/>
              <a:t>‹Nº›</a:t>
            </a:fld>
            <a:endParaRPr lang="es-CO"/>
          </a:p>
        </p:txBody>
      </p:sp>
    </p:spTree>
    <p:extLst>
      <p:ext uri="{BB962C8B-B14F-4D97-AF65-F5344CB8AC3E}">
        <p14:creationId xmlns:p14="http://schemas.microsoft.com/office/powerpoint/2010/main" val="1146685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58B083-8C4A-4F18-B24D-CE4906C4D8A3}" type="datetimeFigureOut">
              <a:rPr lang="es-CO" smtClean="0"/>
              <a:t>22/05/2024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830382D3-41C1-4EF1-94F1-6225E051CA32}" type="slidenum">
              <a:rPr lang="es-CO" smtClean="0"/>
              <a:t>‹Nº›</a:t>
            </a:fld>
            <a:endParaRPr lang="es-CO"/>
          </a:p>
        </p:txBody>
      </p:sp>
    </p:spTree>
    <p:extLst>
      <p:ext uri="{BB962C8B-B14F-4D97-AF65-F5344CB8AC3E}">
        <p14:creationId xmlns:p14="http://schemas.microsoft.com/office/powerpoint/2010/main" val="904767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CC6BA94-6EE9-4836-914B-5F804912CCB9}" type="datetimeFigureOut">
              <a:rPr lang="es-CO" smtClean="0"/>
              <a:t>22/05/2024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448824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92175-86DD-C476-416E-318BC0ECB66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8A220FF-EFC4-CB4C-96F2-3B8AB66764F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356CE53-C22E-A588-BC5A-6690FCA62FA1}"/>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A572224F-D051-2C2B-575A-978F8F4D28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DE1875A-B4A4-FC3E-63AC-978A32A0C96A}"/>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2559142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358B083-8C4A-4F18-B24D-CE4906C4D8A3}" type="datetimeFigureOut">
              <a:rPr lang="es-CO" smtClean="0"/>
              <a:t>22/05/2024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830382D3-41C1-4EF1-94F1-6225E051CA32}" type="slidenum">
              <a:rPr lang="es-CO" smtClean="0"/>
              <a:t>‹Nº›</a:t>
            </a:fld>
            <a:endParaRPr lang="es-CO"/>
          </a:p>
        </p:txBody>
      </p:sp>
    </p:spTree>
    <p:extLst>
      <p:ext uri="{BB962C8B-B14F-4D97-AF65-F5344CB8AC3E}">
        <p14:creationId xmlns:p14="http://schemas.microsoft.com/office/powerpoint/2010/main" val="3575188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057722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40966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498895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39771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2953411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167843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223555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7662F-B05A-9F95-2CF0-D8089F49830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CFABEDE-E4B7-A2E8-1450-F746BFF93D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1456DBC-B4F9-8423-693F-E3C53F5477DB}"/>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3D265937-28D2-7D24-4F8D-6A1C0B70183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1951536-8BDC-A7DF-7CD4-7A49B1E6B11E}"/>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1381190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DD125-07EB-B368-E1F7-63EB15B9715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76FCB6E-D70E-89C3-0920-BDFE33617A6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5D82A815-463E-18A0-9177-BF9EF7C24E2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1188BAB-7F5A-DA70-DAE5-E1882E574D9F}"/>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6" name="Marcador de pie de página 5">
            <a:extLst>
              <a:ext uri="{FF2B5EF4-FFF2-40B4-BE49-F238E27FC236}">
                <a16:creationId xmlns:a16="http://schemas.microsoft.com/office/drawing/2014/main" id="{EA31423E-A32B-BBF7-40E2-A2FEA4A7882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04220A1-D108-AD49-260A-91BD0558BDD9}"/>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95548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6E5B05-A247-433E-7DD5-FC94E81AB26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30AA9C2-8A6B-C0F8-0A88-25EF07756E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2E93E45-E70B-7243-B99E-C0584C4022E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E718932E-7078-28E2-7D1F-5AFC7C1A4C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56E8144-3571-7A64-DE04-62DB943C860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BA955F4-89A1-67F1-DE7D-ACEF7E2D2A32}"/>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8" name="Marcador de pie de página 7">
            <a:extLst>
              <a:ext uri="{FF2B5EF4-FFF2-40B4-BE49-F238E27FC236}">
                <a16:creationId xmlns:a16="http://schemas.microsoft.com/office/drawing/2014/main" id="{0E25779B-FEAD-7541-2D66-9841A592AB7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6218147-7F8C-DB70-31F1-19A1601483D7}"/>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106404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07BF71-B961-1D3E-AE8C-67420FC475B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CA3E0CE-66F3-9BFD-622C-712B59ECE7C0}"/>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4" name="Marcador de pie de página 3">
            <a:extLst>
              <a:ext uri="{FF2B5EF4-FFF2-40B4-BE49-F238E27FC236}">
                <a16:creationId xmlns:a16="http://schemas.microsoft.com/office/drawing/2014/main" id="{01E19655-DDE1-6527-8F4F-DE2A0ADC75E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CC605A7B-0298-10D8-7DB9-1F1640DFCAC2}"/>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2235283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30A720-0304-E555-0595-D547154C4809}"/>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3" name="Marcador de pie de página 2">
            <a:extLst>
              <a:ext uri="{FF2B5EF4-FFF2-40B4-BE49-F238E27FC236}">
                <a16:creationId xmlns:a16="http://schemas.microsoft.com/office/drawing/2014/main" id="{2E6A2E52-1342-BA6B-8FA6-A847A7E40F8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F80D29A-7BCB-CF24-FEBD-A637CF854A4D}"/>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778770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C65C55-A18A-826E-1FE8-1B720098E3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751BB8B-B088-157B-BDD7-1F42816F1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AA78B44-D9F5-85CB-D42E-EF79AAD82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693F4F3-03EB-0662-F8AA-FA107F91DCD1}"/>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6" name="Marcador de pie de página 5">
            <a:extLst>
              <a:ext uri="{FF2B5EF4-FFF2-40B4-BE49-F238E27FC236}">
                <a16:creationId xmlns:a16="http://schemas.microsoft.com/office/drawing/2014/main" id="{CC73DB73-548D-FEB6-0701-13543F43F44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0771AD4-952A-D404-C47C-D9EE519767BF}"/>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23334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09750-789C-1F46-DE16-29BEF05F5F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69CE2DC-26CE-B834-4721-8689FC99BD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07657648-34F2-00F5-8E38-10D014BED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11AB8BE-6F88-A90E-E7EF-BDB266BCDA63}"/>
              </a:ext>
            </a:extLst>
          </p:cNvPr>
          <p:cNvSpPr>
            <a:spLocks noGrp="1"/>
          </p:cNvSpPr>
          <p:nvPr>
            <p:ph type="dt" sz="half" idx="10"/>
          </p:nvPr>
        </p:nvSpPr>
        <p:spPr/>
        <p:txBody>
          <a:bodyPr/>
          <a:lstStyle/>
          <a:p>
            <a:fld id="{2CC6BA94-6EE9-4836-914B-5F804912CCB9}" type="datetimeFigureOut">
              <a:rPr lang="es-CO" smtClean="0"/>
              <a:t>22/05/2024</a:t>
            </a:fld>
            <a:endParaRPr lang="es-CO"/>
          </a:p>
        </p:txBody>
      </p:sp>
      <p:sp>
        <p:nvSpPr>
          <p:cNvPr id="6" name="Marcador de pie de página 5">
            <a:extLst>
              <a:ext uri="{FF2B5EF4-FFF2-40B4-BE49-F238E27FC236}">
                <a16:creationId xmlns:a16="http://schemas.microsoft.com/office/drawing/2014/main" id="{15ADF43E-D32C-6C09-495A-611E748AFC6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B060C9-5ED0-0B8E-60AB-A8DBC3E925BD}"/>
              </a:ext>
            </a:extLst>
          </p:cNvPr>
          <p:cNvSpPr>
            <a:spLocks noGrp="1"/>
          </p:cNvSpPr>
          <p:nvPr>
            <p:ph type="sldNum" sz="quarter" idx="12"/>
          </p:nvPr>
        </p:nvSpPr>
        <p:spPr/>
        <p:txBody>
          <a:bodyPr/>
          <a:lstStyle/>
          <a:p>
            <a:fld id="{39531E03-5299-4D71-B5D0-A7BA7E03EA56}" type="slidenum">
              <a:rPr lang="es-CO" smtClean="0"/>
              <a:t>‹Nº›</a:t>
            </a:fld>
            <a:endParaRPr lang="es-CO"/>
          </a:p>
        </p:txBody>
      </p:sp>
    </p:spTree>
    <p:extLst>
      <p:ext uri="{BB962C8B-B14F-4D97-AF65-F5344CB8AC3E}">
        <p14:creationId xmlns:p14="http://schemas.microsoft.com/office/powerpoint/2010/main" val="315887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EAB7362-1597-39E0-6BE3-3D303BE332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9F5B879-90AA-EF27-48A5-21B87F3E2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984032A-CE0E-C7DD-9EE3-75C5C0D01B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6BA94-6EE9-4836-914B-5F804912CCB9}" type="datetimeFigureOut">
              <a:rPr lang="es-CO" smtClean="0"/>
              <a:t>22/05/2024</a:t>
            </a:fld>
            <a:endParaRPr lang="es-CO"/>
          </a:p>
        </p:txBody>
      </p:sp>
      <p:sp>
        <p:nvSpPr>
          <p:cNvPr id="5" name="Marcador de pie de página 4">
            <a:extLst>
              <a:ext uri="{FF2B5EF4-FFF2-40B4-BE49-F238E27FC236}">
                <a16:creationId xmlns:a16="http://schemas.microsoft.com/office/drawing/2014/main" id="{41DEBB21-B8CB-B2DF-B3B0-10723DC90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BD17082-C96A-4564-FD29-48B3026FE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31E03-5299-4D71-B5D0-A7BA7E03EA56}" type="slidenum">
              <a:rPr lang="es-CO" smtClean="0"/>
              <a:t>‹Nº›</a:t>
            </a:fld>
            <a:endParaRPr lang="es-CO"/>
          </a:p>
        </p:txBody>
      </p:sp>
    </p:spTree>
    <p:extLst>
      <p:ext uri="{BB962C8B-B14F-4D97-AF65-F5344CB8AC3E}">
        <p14:creationId xmlns:p14="http://schemas.microsoft.com/office/powerpoint/2010/main" val="26591752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CC6BA94-6EE9-4836-914B-5F804912CCB9}" type="datetimeFigureOut">
              <a:rPr lang="es-CO" smtClean="0"/>
              <a:t>22/05/2024</a:t>
            </a:fld>
            <a:endParaRPr lang="es-C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9531E03-5299-4D71-B5D0-A7BA7E03EA56}" type="slidenum">
              <a:rPr lang="es-CO" smtClean="0"/>
              <a:t>‹Nº›</a:t>
            </a:fld>
            <a:endParaRPr lang="es-CO"/>
          </a:p>
        </p:txBody>
      </p:sp>
    </p:spTree>
    <p:extLst>
      <p:ext uri="{BB962C8B-B14F-4D97-AF65-F5344CB8AC3E}">
        <p14:creationId xmlns:p14="http://schemas.microsoft.com/office/powerpoint/2010/main" val="22613469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DF00A-CEE1-AA64-0666-8E663199B249}"/>
              </a:ext>
            </a:extLst>
          </p:cNvPr>
          <p:cNvSpPr>
            <a:spLocks noGrp="1"/>
          </p:cNvSpPr>
          <p:nvPr>
            <p:ph type="ctrTitle"/>
          </p:nvPr>
        </p:nvSpPr>
        <p:spPr>
          <a:xfrm>
            <a:off x="980662" y="1381047"/>
            <a:ext cx="8825658" cy="1995189"/>
          </a:xfrm>
        </p:spPr>
        <p:txBody>
          <a:bodyPr/>
          <a:lstStyle/>
          <a:p>
            <a:pPr algn="ctr"/>
            <a:r>
              <a:rPr lang="en-US" sz="4000" b="1" dirty="0"/>
              <a:t>DETECCIÓN ANOMALÍAS Y ANÁLISIS CANASTA DE COMPRA  </a:t>
            </a:r>
            <a:br>
              <a:rPr lang="en-US" sz="4000" b="1" dirty="0"/>
            </a:br>
            <a:r>
              <a:rPr lang="en-US" sz="3200" b="1" dirty="0"/>
              <a:t>(CASO: FRUBANA) </a:t>
            </a:r>
            <a:endParaRPr lang="es-CO" sz="4400" b="1" dirty="0"/>
          </a:p>
        </p:txBody>
      </p:sp>
      <p:sp>
        <p:nvSpPr>
          <p:cNvPr id="3" name="Subtítulo 2">
            <a:extLst>
              <a:ext uri="{FF2B5EF4-FFF2-40B4-BE49-F238E27FC236}">
                <a16:creationId xmlns:a16="http://schemas.microsoft.com/office/drawing/2014/main" id="{D94E8F6A-6BC3-AB1B-6025-81B74E3FF5E3}"/>
              </a:ext>
            </a:extLst>
          </p:cNvPr>
          <p:cNvSpPr>
            <a:spLocks noGrp="1"/>
          </p:cNvSpPr>
          <p:nvPr>
            <p:ph type="subTitle" idx="1"/>
          </p:nvPr>
        </p:nvSpPr>
        <p:spPr>
          <a:xfrm>
            <a:off x="-287087" y="3989847"/>
            <a:ext cx="11008095" cy="2656118"/>
          </a:xfrm>
        </p:spPr>
        <p:txBody>
          <a:bodyPr>
            <a:normAutofit/>
          </a:bodyPr>
          <a:lstStyle/>
          <a:p>
            <a:pPr algn="ctr"/>
            <a:r>
              <a:rPr lang="es-ES" sz="3200" b="1" dirty="0"/>
              <a:t>PROYECTO APLICADO EN ANALÍTICA DE DATOS– MIAD</a:t>
            </a:r>
          </a:p>
          <a:p>
            <a:pPr algn="ctr"/>
            <a:endParaRPr lang="es-ES" dirty="0">
              <a:solidFill>
                <a:schemeClr val="tx1"/>
              </a:solidFill>
            </a:endParaRPr>
          </a:p>
          <a:p>
            <a:pPr algn="ctr"/>
            <a:r>
              <a:rPr lang="es-ES" dirty="0">
                <a:solidFill>
                  <a:schemeClr val="tx1"/>
                </a:solidFill>
              </a:rPr>
              <a:t>BRAYAN STIVEN TORRES</a:t>
            </a:r>
          </a:p>
          <a:p>
            <a:pPr algn="ctr"/>
            <a:r>
              <a:rPr lang="es-ES" dirty="0">
                <a:solidFill>
                  <a:schemeClr val="tx1"/>
                </a:solidFill>
              </a:rPr>
              <a:t>LAURA KARINA RODRÍGUEZ</a:t>
            </a:r>
          </a:p>
          <a:p>
            <a:pPr algn="ctr"/>
            <a:r>
              <a:rPr lang="es-ES" dirty="0">
                <a:solidFill>
                  <a:schemeClr val="tx1"/>
                </a:solidFill>
              </a:rPr>
              <a:t>JESICA ANDREA VIQUE</a:t>
            </a:r>
          </a:p>
          <a:p>
            <a:pPr algn="ctr"/>
            <a:r>
              <a:rPr lang="es-ES" dirty="0">
                <a:solidFill>
                  <a:schemeClr val="tx1"/>
                </a:solidFill>
              </a:rPr>
              <a:t>CHRISTIAN ALI SAKER</a:t>
            </a:r>
          </a:p>
          <a:p>
            <a:pPr algn="ctr"/>
            <a:endParaRPr lang="es-ES" dirty="0">
              <a:solidFill>
                <a:schemeClr val="tx1"/>
              </a:solidFill>
            </a:endParaRPr>
          </a:p>
          <a:p>
            <a:pPr algn="ctr"/>
            <a:endParaRPr lang="es-ES" dirty="0"/>
          </a:p>
        </p:txBody>
      </p:sp>
      <p:pic>
        <p:nvPicPr>
          <p:cNvPr id="1028" name="Picture 4" descr="logo-uniandes jpg - Fundación Natura Colombia">
            <a:extLst>
              <a:ext uri="{FF2B5EF4-FFF2-40B4-BE49-F238E27FC236}">
                <a16:creationId xmlns:a16="http://schemas.microsoft.com/office/drawing/2014/main" id="{B0F8A0D5-F31D-7F76-1C7F-E451442EFB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5" r="1"/>
          <a:stretch/>
        </p:blipFill>
        <p:spPr bwMode="auto">
          <a:xfrm>
            <a:off x="980662" y="60024"/>
            <a:ext cx="2358886" cy="132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4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51,122 en la categoría «Carrito supermercado lleno» de fotos e imágenes de  stock libres de regalías | Shutterstock">
            <a:extLst>
              <a:ext uri="{FF2B5EF4-FFF2-40B4-BE49-F238E27FC236}">
                <a16:creationId xmlns:a16="http://schemas.microsoft.com/office/drawing/2014/main" id="{AC829738-E7C1-B580-9725-D0A432002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9" y="2175439"/>
            <a:ext cx="4478644" cy="335465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3"/>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4"/>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US" b="1" dirty="0">
                <a:solidFill>
                  <a:srgbClr val="000000"/>
                </a:solidFill>
                <a:latin typeface="Arial" panose="020B0604020202020204" pitchFamily="34" charset="0"/>
              </a:rPr>
              <a:t>MODELO MARKET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BASKET </a:t>
            </a:r>
            <a:endParaRPr kumimoji="0" lang="es-CO"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CuadroTexto 20">
            <a:extLst>
              <a:ext uri="{FF2B5EF4-FFF2-40B4-BE49-F238E27FC236}">
                <a16:creationId xmlns:a16="http://schemas.microsoft.com/office/drawing/2014/main" id="{A8CC764B-B95A-CE9A-F3D0-D87ADD83A802}"/>
              </a:ext>
            </a:extLst>
          </p:cNvPr>
          <p:cNvSpPr txBox="1"/>
          <p:nvPr/>
        </p:nvSpPr>
        <p:spPr>
          <a:xfrm>
            <a:off x="4386467" y="1956311"/>
            <a:ext cx="7608065" cy="42780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Algoritmo seleccionado:  </a:t>
            </a:r>
            <a:r>
              <a:rPr lang="es-CO" sz="1600" b="0" i="0" u="none" strike="noStrike" baseline="0" dirty="0" err="1">
                <a:solidFill>
                  <a:srgbClr val="000000"/>
                </a:solidFill>
                <a:latin typeface="Arial" panose="020B0604020202020204" pitchFamily="34" charset="0"/>
                <a:cs typeface="Arial" panose="020B0604020202020204" pitchFamily="34" charset="0"/>
              </a:rPr>
              <a:t>Apriori</a:t>
            </a:r>
            <a:r>
              <a:rPr lang="es-CO" sz="1600" b="0" i="0" u="none" strike="noStrike" baseline="0" dirty="0">
                <a:solidFill>
                  <a:srgbClr val="000000"/>
                </a:solidFill>
                <a:latin typeface="Arial" panose="020B0604020202020204" pitchFamily="34" charset="0"/>
                <a:cs typeface="Arial" panose="020B0604020202020204" pitchFamily="34" charset="0"/>
              </a:rPr>
              <a:t> (Análisis de canasta de compra)</a:t>
            </a:r>
            <a:r>
              <a:rPr kumimoji="0" lang="es-E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600" b="1" dirty="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u="none" strike="noStrike" baseline="0" dirty="0">
                <a:solidFill>
                  <a:srgbClr val="000000"/>
                </a:solidFill>
                <a:latin typeface="Arial" panose="020B0604020202020204" pitchFamily="34" charset="0"/>
                <a:cs typeface="Arial" panose="020B0604020202020204" pitchFamily="34" charset="0"/>
              </a:rPr>
              <a:t>El análisis </a:t>
            </a:r>
            <a:r>
              <a:rPr lang="es-ES" sz="1600" b="0" i="0" u="none" strike="noStrike" baseline="0" dirty="0">
                <a:solidFill>
                  <a:srgbClr val="000000"/>
                </a:solidFill>
                <a:latin typeface="Arial" panose="020B0604020202020204" pitchFamily="34" charset="0"/>
                <a:cs typeface="Arial" panose="020B0604020202020204" pitchFamily="34" charset="0"/>
              </a:rPr>
              <a:t>de asociación en minería de datos se fundamenta en 3 medidas clave: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600"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600" b="1" dirty="0">
                <a:latin typeface="Arial" panose="020B0604020202020204" pitchFamily="34" charset="0"/>
                <a:cs typeface="Arial" panose="020B0604020202020204" pitchFamily="34" charset="0"/>
              </a:rPr>
              <a:t>Soporte: </a:t>
            </a:r>
            <a:r>
              <a:rPr lang="es-ES" sz="1600" dirty="0">
                <a:latin typeface="Arial" panose="020B0604020202020204" pitchFamily="34" charset="0"/>
                <a:cs typeface="Arial" panose="020B0604020202020204" pitchFamily="34" charset="0"/>
              </a:rPr>
              <a:t>F</a:t>
            </a:r>
            <a:r>
              <a:rPr lang="es-ES" sz="1600" b="0" i="0" kern="1200" dirty="0">
                <a:solidFill>
                  <a:schemeClr val="tx1"/>
                </a:solidFill>
                <a:effectLst/>
                <a:latin typeface="Arial" panose="020B0604020202020204" pitchFamily="34" charset="0"/>
                <a:cs typeface="Arial" panose="020B0604020202020204" pitchFamily="34" charset="0"/>
              </a:rPr>
              <a:t>recuencia con la que ocurre una combinación específica de productos en el todas las transacciones </a:t>
            </a:r>
            <a:r>
              <a:rPr lang="es-ES" sz="1600" dirty="0">
                <a:latin typeface="Arial" panose="020B0604020202020204" pitchFamily="34" charset="0"/>
                <a:cs typeface="Arial" panose="020B0604020202020204" pitchFamily="34" charset="0"/>
              </a:rPr>
              <a:t>(</a:t>
            </a:r>
            <a:r>
              <a:rPr lang="es-ES" sz="1600" b="0" i="0" kern="1200" dirty="0">
                <a:solidFill>
                  <a:schemeClr val="tx1"/>
                </a:solidFill>
                <a:effectLst/>
                <a:latin typeface="Arial" panose="020B0604020202020204" pitchFamily="34" charset="0"/>
                <a:cs typeface="Arial" panose="020B0604020202020204" pitchFamily="34" charset="0"/>
              </a:rPr>
              <a:t>ordenes de venta</a:t>
            </a:r>
            <a:r>
              <a:rPr lang="es-ES" sz="1600" dirty="0">
                <a:latin typeface="Arial" panose="020B0604020202020204" pitchFamily="34" charset="0"/>
                <a:cs typeface="Arial" panose="020B0604020202020204" pitchFamily="34" charset="0"/>
              </a:rPr>
              <a:t>)</a:t>
            </a:r>
            <a:r>
              <a:rPr lang="es-ES" sz="1600" i="0" kern="1200" dirty="0">
                <a:solidFill>
                  <a:schemeClr val="tx1"/>
                </a:solidFill>
                <a:effectLst/>
                <a:latin typeface="Arial" panose="020B0604020202020204" pitchFamily="34" charset="0"/>
                <a:cs typeface="Arial" panose="020B0604020202020204" pitchFamily="34" charset="0"/>
              </a:rPr>
              <a:t>:</a:t>
            </a:r>
            <a:r>
              <a:rPr lang="es-ES" sz="1600" dirty="0">
                <a:latin typeface="Arial" panose="020B0604020202020204" pitchFamily="34" charset="0"/>
                <a:cs typeface="Arial" panose="020B0604020202020204" pitchFamily="34" charset="0"/>
              </a:rPr>
              <a:t> </a:t>
            </a:r>
            <a:r>
              <a:rPr lang="es-ES" sz="1600" b="0" i="0" kern="1200" dirty="0">
                <a:solidFill>
                  <a:schemeClr val="tx1"/>
                </a:solidFill>
                <a:effectLst/>
                <a:latin typeface="Arial" panose="020B0604020202020204" pitchFamily="34" charset="0"/>
                <a:cs typeface="Arial" panose="020B0604020202020204" pitchFamily="34" charset="0"/>
              </a:rPr>
              <a:t>A mayor valor, más frecuente es la combinación de productos.</a:t>
            </a:r>
          </a:p>
          <a:p>
            <a:endParaRPr lang="es-ES" sz="1600" b="0" i="0" kern="1200" dirty="0">
              <a:solidFill>
                <a:schemeClr val="tx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600" b="1" i="0" kern="1200" dirty="0">
                <a:solidFill>
                  <a:schemeClr val="tx1"/>
                </a:solidFill>
                <a:effectLst/>
                <a:latin typeface="Arial" panose="020B0604020202020204" pitchFamily="34" charset="0"/>
                <a:cs typeface="Arial" panose="020B0604020202020204" pitchFamily="34" charset="0"/>
              </a:rPr>
              <a:t>Confianza: </a:t>
            </a:r>
            <a:r>
              <a:rPr lang="es-ES" sz="1600" b="0" i="0" kern="1200" dirty="0">
                <a:solidFill>
                  <a:schemeClr val="tx1"/>
                </a:solidFill>
                <a:effectLst/>
                <a:latin typeface="Arial" panose="020B0604020202020204" pitchFamily="34" charset="0"/>
                <a:cs typeface="Arial" panose="020B0604020202020204" pitchFamily="34" charset="0"/>
              </a:rPr>
              <a:t>Probabilidad de que la compra de un producto A , también resulte en la compra de B: A mayor valor, más fuerte es la asociación entre los  productos.</a:t>
            </a:r>
          </a:p>
          <a:p>
            <a:endParaRPr lang="es-ES" sz="1600" b="0" i="0" kern="1200" dirty="0">
              <a:solidFill>
                <a:schemeClr val="tx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1600" b="1" i="0" kern="1200" dirty="0" err="1">
                <a:solidFill>
                  <a:schemeClr val="tx1"/>
                </a:solidFill>
                <a:effectLst/>
                <a:latin typeface="Arial" panose="020B0604020202020204" pitchFamily="34" charset="0"/>
                <a:cs typeface="Arial" panose="020B0604020202020204" pitchFamily="34" charset="0"/>
              </a:rPr>
              <a:t>Lift</a:t>
            </a:r>
            <a:r>
              <a:rPr lang="es-ES" sz="1600" b="1" i="0" kern="1200" dirty="0">
                <a:solidFill>
                  <a:schemeClr val="tx1"/>
                </a:solidFill>
                <a:effectLst/>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A</a:t>
            </a:r>
            <a:r>
              <a:rPr lang="es-ES" sz="1600" b="0" i="0" kern="1200" dirty="0">
                <a:solidFill>
                  <a:schemeClr val="tx1"/>
                </a:solidFill>
                <a:effectLst/>
                <a:latin typeface="Arial" panose="020B0604020202020204" pitchFamily="34" charset="0"/>
                <a:cs typeface="Arial" panose="020B0604020202020204" pitchFamily="34" charset="0"/>
              </a:rPr>
              <a:t>sociación entre la compra conjunta de una combinación especifica de productos: Valores mayores que 1 indica que la compra de A aumenta la probabilidad de comprar B.</a:t>
            </a:r>
          </a:p>
          <a:p>
            <a:pPr marL="285750" indent="-285750">
              <a:buFont typeface="Arial" panose="020B0604020202020204" pitchFamily="34" charset="0"/>
              <a:buChar char="•"/>
            </a:pPr>
            <a:endParaRPr lang="es-ES" sz="1600" u="none" strike="noStrike" dirty="0">
              <a:latin typeface="Arial" panose="020B0604020202020204" pitchFamily="34" charset="0"/>
              <a:cs typeface="Arial" panose="020B0604020202020204" pitchFamily="34" charset="0"/>
            </a:endParaRPr>
          </a:p>
          <a:p>
            <a:r>
              <a:rPr lang="es-ES" sz="1600" b="0" i="0" dirty="0">
                <a:solidFill>
                  <a:srgbClr val="000000"/>
                </a:solidFill>
                <a:effectLst/>
                <a:latin typeface="Arial" panose="020B0604020202020204" pitchFamily="34" charset="0"/>
                <a:cs typeface="Arial" panose="020B0604020202020204" pitchFamily="34" charset="0"/>
              </a:rPr>
              <a:t>Para nuestro modelo, se estudiaran relaciones entre 2-3 productos. </a:t>
            </a:r>
            <a:endParaRPr lang="es-ES" sz="16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55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lang="en-US" b="1" dirty="0">
                <a:solidFill>
                  <a:srgbClr val="000000"/>
                </a:solidFill>
                <a:latin typeface="Arial" panose="020B0604020202020204" pitchFamily="34" charset="0"/>
              </a:rPr>
              <a:t>MODELO MARKET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BASKET </a:t>
            </a:r>
            <a:endParaRPr kumimoji="0" lang="es-CO"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1" name="CuadroTexto 20">
            <a:extLst>
              <a:ext uri="{FF2B5EF4-FFF2-40B4-BE49-F238E27FC236}">
                <a16:creationId xmlns:a16="http://schemas.microsoft.com/office/drawing/2014/main" id="{A8CC764B-B95A-CE9A-F3D0-D87ADD83A802}"/>
              </a:ext>
            </a:extLst>
          </p:cNvPr>
          <p:cNvSpPr txBox="1"/>
          <p:nvPr/>
        </p:nvSpPr>
        <p:spPr>
          <a:xfrm>
            <a:off x="5812280" y="3242913"/>
            <a:ext cx="760806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Arial" panose="020B0604020202020204" pitchFamily="34" charset="0"/>
                <a:cs typeface="Arial" panose="020B0604020202020204" pitchFamily="34" charset="0"/>
              </a:rPr>
              <a:t>Top 10 reglas con mayor </a:t>
            </a:r>
            <a:r>
              <a:rPr lang="es-ES" sz="1600" b="1" dirty="0" err="1">
                <a:solidFill>
                  <a:srgbClr val="000000"/>
                </a:solidFill>
                <a:latin typeface="Arial" panose="020B0604020202020204" pitchFamily="34" charset="0"/>
                <a:cs typeface="Arial" panose="020B0604020202020204" pitchFamily="34" charset="0"/>
              </a:rPr>
              <a:t>lift</a:t>
            </a:r>
            <a:r>
              <a:rPr lang="es-ES" sz="1600" b="1" dirty="0">
                <a:solidFill>
                  <a:srgbClr val="000000"/>
                </a:solidFill>
                <a:latin typeface="Arial" panose="020B0604020202020204" pitchFamily="34" charset="0"/>
                <a:cs typeface="Arial" panose="020B0604020202020204" pitchFamily="34" charset="0"/>
              </a:rPr>
              <a:t>:</a:t>
            </a:r>
            <a:r>
              <a:rPr kumimoji="0" lang="es-E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endParaRPr kumimoji="0" lang="es-E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5122" name="Picture 2">
            <a:extLst>
              <a:ext uri="{FF2B5EF4-FFF2-40B4-BE49-F238E27FC236}">
                <a16:creationId xmlns:a16="http://schemas.microsoft.com/office/drawing/2014/main" id="{BDDE55C2-E731-0837-2863-A93CB5FB9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2" t="27550" r="37934" b="1643"/>
          <a:stretch/>
        </p:blipFill>
        <p:spPr bwMode="auto">
          <a:xfrm>
            <a:off x="197467" y="1645452"/>
            <a:ext cx="2721660" cy="244436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F3E7BAB8-BA4F-86A5-ADBF-D37157C1D10B}"/>
              </a:ext>
            </a:extLst>
          </p:cNvPr>
          <p:cNvSpPr txBox="1"/>
          <p:nvPr/>
        </p:nvSpPr>
        <p:spPr>
          <a:xfrm>
            <a:off x="2919127" y="1876359"/>
            <a:ext cx="2721660" cy="1600438"/>
          </a:xfrm>
          <a:prstGeom prst="rect">
            <a:avLst/>
          </a:prstGeom>
          <a:noFill/>
        </p:spPr>
        <p:txBody>
          <a:bodyPr wrap="square">
            <a:spAutoFit/>
          </a:bodyPr>
          <a:lstStyle/>
          <a:p>
            <a:pPr algn="ctr"/>
            <a:r>
              <a:rPr lang="es-ES" sz="1400" dirty="0">
                <a:latin typeface="Arial" panose="020B0604020202020204" pitchFamily="34" charset="0"/>
              </a:rPr>
              <a:t>C</a:t>
            </a:r>
            <a:r>
              <a:rPr lang="es-ES" sz="1400" b="0" i="0" dirty="0">
                <a:effectLst/>
                <a:latin typeface="Arial" panose="020B0604020202020204" pitchFamily="34" charset="0"/>
              </a:rPr>
              <a:t>on la calibración de números de registros, la mejor combinación de </a:t>
            </a:r>
            <a:r>
              <a:rPr lang="es-ES" sz="1400" b="0" i="0" dirty="0" err="1">
                <a:effectLst/>
                <a:latin typeface="Arial" panose="020B0604020202020204" pitchFamily="34" charset="0"/>
              </a:rPr>
              <a:t>hiperparametros</a:t>
            </a:r>
            <a:r>
              <a:rPr lang="es-ES" sz="1400" b="0" i="0" dirty="0">
                <a:effectLst/>
                <a:latin typeface="Arial" panose="020B0604020202020204" pitchFamily="34" charset="0"/>
              </a:rPr>
              <a:t> es:</a:t>
            </a:r>
          </a:p>
          <a:p>
            <a:pPr algn="ctr"/>
            <a:r>
              <a:rPr lang="es-ES" sz="1400" b="1" i="0" dirty="0" err="1">
                <a:effectLst/>
                <a:latin typeface="Arial" panose="020B0604020202020204" pitchFamily="34" charset="0"/>
              </a:rPr>
              <a:t>min_support</a:t>
            </a:r>
            <a:r>
              <a:rPr lang="es-ES" sz="1400" b="1" i="0" dirty="0">
                <a:effectLst/>
                <a:latin typeface="Arial" panose="020B0604020202020204" pitchFamily="34" charset="0"/>
              </a:rPr>
              <a:t>=0.01</a:t>
            </a:r>
            <a:endParaRPr lang="es-ES" sz="1400" dirty="0">
              <a:latin typeface="Arial" panose="020B0604020202020204" pitchFamily="34" charset="0"/>
            </a:endParaRPr>
          </a:p>
          <a:p>
            <a:pPr algn="ctr"/>
            <a:r>
              <a:rPr lang="es-ES" sz="1400" b="1" i="0" dirty="0" err="1">
                <a:effectLst/>
                <a:latin typeface="Arial" panose="020B0604020202020204" pitchFamily="34" charset="0"/>
              </a:rPr>
              <a:t>min_confidence</a:t>
            </a:r>
            <a:r>
              <a:rPr lang="es-ES" sz="1400" b="1" i="0" dirty="0">
                <a:effectLst/>
                <a:latin typeface="Arial" panose="020B0604020202020204" pitchFamily="34" charset="0"/>
              </a:rPr>
              <a:t>=0.5</a:t>
            </a:r>
            <a:endParaRPr lang="es-ES" sz="1400" dirty="0">
              <a:latin typeface="Arial" panose="020B0604020202020204" pitchFamily="34" charset="0"/>
            </a:endParaRPr>
          </a:p>
          <a:p>
            <a:pPr algn="ctr"/>
            <a:r>
              <a:rPr lang="es-ES" sz="1400" b="1" i="0" dirty="0" err="1">
                <a:effectLst/>
                <a:latin typeface="Arial" panose="020B0604020202020204" pitchFamily="34" charset="0"/>
              </a:rPr>
              <a:t>min_lift</a:t>
            </a:r>
            <a:r>
              <a:rPr lang="es-ES" sz="1400" b="1" i="0" dirty="0">
                <a:effectLst/>
                <a:latin typeface="Arial" panose="020B0604020202020204" pitchFamily="34" charset="0"/>
              </a:rPr>
              <a:t>=4</a:t>
            </a:r>
            <a:r>
              <a:rPr lang="es-ES" sz="1400" b="0" i="0" dirty="0">
                <a:effectLst/>
                <a:latin typeface="Arial" panose="020B0604020202020204" pitchFamily="34" charset="0"/>
              </a:rPr>
              <a:t> </a:t>
            </a:r>
            <a:endParaRPr lang="es-CO" sz="1400" dirty="0"/>
          </a:p>
        </p:txBody>
      </p:sp>
      <p:sp>
        <p:nvSpPr>
          <p:cNvPr id="10" name="CuadroTexto 9">
            <a:extLst>
              <a:ext uri="{FF2B5EF4-FFF2-40B4-BE49-F238E27FC236}">
                <a16:creationId xmlns:a16="http://schemas.microsoft.com/office/drawing/2014/main" id="{105B04BA-08A9-03BC-C653-34DE67F807E9}"/>
              </a:ext>
            </a:extLst>
          </p:cNvPr>
          <p:cNvSpPr txBox="1"/>
          <p:nvPr/>
        </p:nvSpPr>
        <p:spPr>
          <a:xfrm>
            <a:off x="5838973" y="1362435"/>
            <a:ext cx="760806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Resultados: </a:t>
            </a:r>
            <a:r>
              <a:rPr kumimoji="0" lang="es-ES"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127 reglas de asociación</a:t>
            </a:r>
          </a:p>
        </p:txBody>
      </p:sp>
      <p:pic>
        <p:nvPicPr>
          <p:cNvPr id="5124" name="Picture 4">
            <a:extLst>
              <a:ext uri="{FF2B5EF4-FFF2-40B4-BE49-F238E27FC236}">
                <a16:creationId xmlns:a16="http://schemas.microsoft.com/office/drawing/2014/main" id="{95F8445A-778E-F2A7-2C78-575A09029F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460" y="1774848"/>
            <a:ext cx="5795125" cy="14680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CE27DD3C-7337-B0D7-BFCD-91A245FFF70E}"/>
              </a:ext>
            </a:extLst>
          </p:cNvPr>
          <p:cNvSpPr txBox="1"/>
          <p:nvPr/>
        </p:nvSpPr>
        <p:spPr>
          <a:xfrm>
            <a:off x="197467" y="4730452"/>
            <a:ext cx="5614813" cy="2031325"/>
          </a:xfrm>
          <a:prstGeom prst="rect">
            <a:avLst/>
          </a:prstGeom>
          <a:noFill/>
        </p:spPr>
        <p:txBody>
          <a:bodyPr wrap="square">
            <a:spAutoFit/>
          </a:bodyPr>
          <a:lstStyle/>
          <a:p>
            <a:r>
              <a:rPr lang="es-ES" sz="1400" dirty="0">
                <a:solidFill>
                  <a:srgbClr val="000000"/>
                </a:solidFill>
                <a:latin typeface="Arial" panose="020B0604020202020204" pitchFamily="34" charset="0"/>
              </a:rPr>
              <a:t>-</a:t>
            </a:r>
            <a:r>
              <a:rPr lang="es-ES" sz="1400" b="1" dirty="0">
                <a:solidFill>
                  <a:srgbClr val="000000"/>
                </a:solidFill>
                <a:latin typeface="Arial" panose="020B0604020202020204" pitchFamily="34" charset="0"/>
              </a:rPr>
              <a:t>S</a:t>
            </a:r>
            <a:r>
              <a:rPr lang="es-ES" sz="1400" b="1" i="0" dirty="0">
                <a:solidFill>
                  <a:srgbClr val="000000"/>
                </a:solidFill>
                <a:effectLst/>
                <a:latin typeface="Arial" panose="020B0604020202020204" pitchFamily="34" charset="0"/>
              </a:rPr>
              <a:t>oporte=0.02</a:t>
            </a:r>
            <a:r>
              <a:rPr lang="es-ES" sz="1400" dirty="0">
                <a:solidFill>
                  <a:srgbClr val="000000"/>
                </a:solidFill>
                <a:latin typeface="Arial" panose="020B0604020202020204" pitchFamily="34" charset="0"/>
              </a:rPr>
              <a:t>:</a:t>
            </a:r>
            <a:r>
              <a:rPr lang="es-ES" sz="1400" b="0" i="0" dirty="0">
                <a:solidFill>
                  <a:srgbClr val="000000"/>
                </a:solidFill>
                <a:effectLst/>
                <a:latin typeface="Arial" panose="020B0604020202020204" pitchFamily="34" charset="0"/>
              </a:rPr>
              <a:t> </a:t>
            </a:r>
          </a:p>
          <a:p>
            <a:r>
              <a:rPr lang="es-ES" sz="1400" b="0" i="0" dirty="0">
                <a:solidFill>
                  <a:srgbClr val="000000"/>
                </a:solidFill>
                <a:effectLst/>
                <a:latin typeface="Arial" panose="020B0604020202020204" pitchFamily="34" charset="0"/>
              </a:rPr>
              <a:t>En el 2% de los ordenes compraron </a:t>
            </a:r>
            <a:r>
              <a:rPr lang="es-ES" sz="1400" dirty="0">
                <a:solidFill>
                  <a:srgbClr val="000000"/>
                </a:solidFill>
                <a:latin typeface="Arial" panose="020B0604020202020204" pitchFamily="34" charset="0"/>
              </a:rPr>
              <a:t>z</a:t>
            </a:r>
            <a:r>
              <a:rPr lang="es-ES" sz="1400" b="0" i="0" dirty="0">
                <a:solidFill>
                  <a:srgbClr val="000000"/>
                </a:solidFill>
                <a:effectLst/>
                <a:latin typeface="Arial" panose="020B0604020202020204" pitchFamily="34" charset="0"/>
              </a:rPr>
              <a:t>anahoria.  </a:t>
            </a:r>
          </a:p>
          <a:p>
            <a:r>
              <a:rPr lang="es-ES" sz="1400" b="1" dirty="0">
                <a:solidFill>
                  <a:srgbClr val="000000"/>
                </a:solidFill>
                <a:latin typeface="Arial" panose="020B0604020202020204" pitchFamily="34" charset="0"/>
              </a:rPr>
              <a:t>-C</a:t>
            </a:r>
            <a:r>
              <a:rPr lang="es-ES" sz="1400" b="1" i="0" dirty="0">
                <a:solidFill>
                  <a:srgbClr val="000000"/>
                </a:solidFill>
                <a:effectLst/>
                <a:latin typeface="Arial" panose="020B0604020202020204" pitchFamily="34" charset="0"/>
              </a:rPr>
              <a:t>onfianza=0.62</a:t>
            </a:r>
            <a:r>
              <a:rPr lang="es-ES" sz="1400" b="0" i="0" dirty="0">
                <a:solidFill>
                  <a:srgbClr val="000000"/>
                </a:solidFill>
                <a:effectLst/>
                <a:latin typeface="Arial" panose="020B0604020202020204" pitchFamily="34" charset="0"/>
              </a:rPr>
              <a:t>: </a:t>
            </a:r>
          </a:p>
          <a:p>
            <a:r>
              <a:rPr lang="es-ES" sz="1400" b="0" i="0" dirty="0">
                <a:solidFill>
                  <a:srgbClr val="000000"/>
                </a:solidFill>
                <a:effectLst/>
                <a:latin typeface="Arial" panose="020B0604020202020204" pitchFamily="34" charset="0"/>
              </a:rPr>
              <a:t>La probabilidad de que los usuarios compren </a:t>
            </a:r>
            <a:r>
              <a:rPr lang="es-ES" sz="1400" dirty="0">
                <a:solidFill>
                  <a:srgbClr val="000000"/>
                </a:solidFill>
                <a:latin typeface="Arial" panose="020B0604020202020204" pitchFamily="34" charset="0"/>
              </a:rPr>
              <a:t>z</a:t>
            </a:r>
            <a:r>
              <a:rPr lang="es-ES" sz="1400" b="0" i="0" dirty="0">
                <a:solidFill>
                  <a:srgbClr val="000000"/>
                </a:solidFill>
                <a:effectLst/>
                <a:latin typeface="Arial" panose="020B0604020202020204" pitchFamily="34" charset="0"/>
              </a:rPr>
              <a:t>anahoria dado que compraron </a:t>
            </a:r>
            <a:r>
              <a:rPr lang="es-ES" sz="1400" dirty="0">
                <a:solidFill>
                  <a:srgbClr val="000000"/>
                </a:solidFill>
                <a:latin typeface="Arial" panose="020B0604020202020204" pitchFamily="34" charset="0"/>
              </a:rPr>
              <a:t>h</a:t>
            </a:r>
            <a:r>
              <a:rPr lang="es-ES" sz="1400" b="0" i="0" dirty="0">
                <a:solidFill>
                  <a:srgbClr val="000000"/>
                </a:solidFill>
                <a:effectLst/>
                <a:latin typeface="Arial" panose="020B0604020202020204" pitchFamily="34" charset="0"/>
              </a:rPr>
              <a:t>abichuela es del 62%. </a:t>
            </a:r>
          </a:p>
          <a:p>
            <a:r>
              <a:rPr lang="es-ES" sz="1400" b="1" dirty="0">
                <a:solidFill>
                  <a:srgbClr val="000000"/>
                </a:solidFill>
                <a:latin typeface="Arial" panose="020B0604020202020204" pitchFamily="34" charset="0"/>
              </a:rPr>
              <a:t>-</a:t>
            </a:r>
            <a:r>
              <a:rPr lang="es-ES" sz="1400" b="1" dirty="0" err="1">
                <a:solidFill>
                  <a:srgbClr val="000000"/>
                </a:solidFill>
                <a:latin typeface="Arial" panose="020B0604020202020204" pitchFamily="34" charset="0"/>
              </a:rPr>
              <a:t>L</a:t>
            </a:r>
            <a:r>
              <a:rPr lang="es-ES" sz="1400" b="1" i="0" dirty="0" err="1">
                <a:solidFill>
                  <a:srgbClr val="000000"/>
                </a:solidFill>
                <a:effectLst/>
                <a:latin typeface="Arial" panose="020B0604020202020204" pitchFamily="34" charset="0"/>
              </a:rPr>
              <a:t>ift</a:t>
            </a:r>
            <a:r>
              <a:rPr lang="es-ES" sz="1400" b="1" dirty="0">
                <a:solidFill>
                  <a:srgbClr val="000000"/>
                </a:solidFill>
                <a:latin typeface="Arial" panose="020B0604020202020204" pitchFamily="34" charset="0"/>
              </a:rPr>
              <a:t>=</a:t>
            </a:r>
            <a:r>
              <a:rPr lang="es-ES" sz="1400" b="1" i="0" dirty="0">
                <a:solidFill>
                  <a:srgbClr val="000000"/>
                </a:solidFill>
                <a:effectLst/>
                <a:latin typeface="Arial" panose="020B0604020202020204" pitchFamily="34" charset="0"/>
              </a:rPr>
              <a:t>4.21</a:t>
            </a:r>
            <a:endParaRPr lang="es-ES" sz="1400" dirty="0">
              <a:solidFill>
                <a:srgbClr val="000000"/>
              </a:solidFill>
              <a:latin typeface="Arial" panose="020B0604020202020204" pitchFamily="34" charset="0"/>
            </a:endParaRPr>
          </a:p>
          <a:p>
            <a:r>
              <a:rPr lang="es-ES" sz="1400" b="0" i="0" dirty="0">
                <a:solidFill>
                  <a:srgbClr val="000000"/>
                </a:solidFill>
                <a:effectLst/>
                <a:latin typeface="Arial" panose="020B0604020202020204" pitchFamily="34" charset="0"/>
              </a:rPr>
              <a:t>La probabilidad que alguien compre </a:t>
            </a:r>
            <a:r>
              <a:rPr lang="es-ES" sz="1400" dirty="0">
                <a:solidFill>
                  <a:srgbClr val="000000"/>
                </a:solidFill>
                <a:latin typeface="Arial" panose="020B0604020202020204" pitchFamily="34" charset="0"/>
              </a:rPr>
              <a:t>z</a:t>
            </a:r>
            <a:r>
              <a:rPr lang="es-ES" sz="1400" b="0" i="0" dirty="0">
                <a:solidFill>
                  <a:srgbClr val="000000"/>
                </a:solidFill>
                <a:effectLst/>
                <a:latin typeface="Arial" panose="020B0604020202020204" pitchFamily="34" charset="0"/>
              </a:rPr>
              <a:t>anahoria dado que compró habichuelas es 4.2 veces más alta que la probabilidad de comprar los  productos de manera independiente.</a:t>
            </a:r>
            <a:endParaRPr lang="es-CO" sz="1400" dirty="0"/>
          </a:p>
        </p:txBody>
      </p:sp>
      <p:pic>
        <p:nvPicPr>
          <p:cNvPr id="5130" name="Picture 10">
            <a:extLst>
              <a:ext uri="{FF2B5EF4-FFF2-40B4-BE49-F238E27FC236}">
                <a16:creationId xmlns:a16="http://schemas.microsoft.com/office/drawing/2014/main" id="{FE811959-6027-C27D-0825-8C3B83F935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03"/>
          <a:stretch/>
        </p:blipFill>
        <p:spPr bwMode="auto">
          <a:xfrm>
            <a:off x="5857460" y="3639234"/>
            <a:ext cx="5795125" cy="321876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7C007BA9-33CA-9376-3981-62FE49F743BC}"/>
              </a:ext>
            </a:extLst>
          </p:cNvPr>
          <p:cNvSpPr txBox="1"/>
          <p:nvPr/>
        </p:nvSpPr>
        <p:spPr>
          <a:xfrm>
            <a:off x="354831" y="1298754"/>
            <a:ext cx="423042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Calibración de parámetros:</a:t>
            </a:r>
            <a:endParaRPr kumimoji="0" lang="es-E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C51D9E63-EB74-FD07-292C-129E67E8DA8D}"/>
              </a:ext>
            </a:extLst>
          </p:cNvPr>
          <p:cNvSpPr txBox="1"/>
          <p:nvPr/>
        </p:nvSpPr>
        <p:spPr>
          <a:xfrm>
            <a:off x="197467" y="4257927"/>
            <a:ext cx="760806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b="1" dirty="0">
                <a:solidFill>
                  <a:srgbClr val="000000"/>
                </a:solidFill>
                <a:latin typeface="Arial" panose="020B0604020202020204" pitchFamily="34" charset="0"/>
                <a:cs typeface="Arial" panose="020B0604020202020204" pitchFamily="34" charset="0"/>
              </a:rPr>
              <a:t>Ejemplo, resultado regla</a:t>
            </a:r>
            <a:r>
              <a:rPr kumimoji="0" lang="es-E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lang="es-ES" sz="1600" i="0" dirty="0">
                <a:solidFill>
                  <a:srgbClr val="000000"/>
                </a:solidFill>
                <a:effectLst/>
                <a:latin typeface="Arial" panose="020B0604020202020204" pitchFamily="34" charset="0"/>
              </a:rPr>
              <a:t>Zanahoria &gt; Habichuela:</a:t>
            </a:r>
            <a:endParaRPr kumimoji="0" lang="es-ES" sz="16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593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ENTREGABLES DEL PROTOTIPO</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5" name="CuadroTexto 4">
            <a:extLst>
              <a:ext uri="{FF2B5EF4-FFF2-40B4-BE49-F238E27FC236}">
                <a16:creationId xmlns:a16="http://schemas.microsoft.com/office/drawing/2014/main" id="{558D9BD2-4BAD-DA1F-2033-C7A2803A84A1}"/>
              </a:ext>
            </a:extLst>
          </p:cNvPr>
          <p:cNvSpPr txBox="1"/>
          <p:nvPr/>
        </p:nvSpPr>
        <p:spPr>
          <a:xfrm>
            <a:off x="4969565" y="1068081"/>
            <a:ext cx="7024968" cy="5632311"/>
          </a:xfrm>
          <a:prstGeom prst="rect">
            <a:avLst/>
          </a:prstGeom>
          <a:noFill/>
        </p:spPr>
        <p:txBody>
          <a:bodyPr wrap="square" lIns="91440" tIns="45720" rIns="91440" bIns="45720" anchor="t">
            <a:spAutoFit/>
          </a:bodyPr>
          <a:lstStyle/>
          <a:p>
            <a:endParaRPr lang="es-ES" sz="1500" dirty="0"/>
          </a:p>
          <a:p>
            <a:r>
              <a:rPr lang="es-ES" sz="1500" dirty="0"/>
              <a:t>El </a:t>
            </a:r>
            <a:r>
              <a:rPr lang="es-ES" sz="1500" dirty="0" err="1"/>
              <a:t>protipo</a:t>
            </a:r>
            <a:r>
              <a:rPr lang="es-ES" sz="1500" dirty="0"/>
              <a:t> </a:t>
            </a:r>
            <a:r>
              <a:rPr lang="es-ES" sz="1500" dirty="0" err="1"/>
              <a:t>correponde</a:t>
            </a:r>
            <a:r>
              <a:rPr lang="es-ES" sz="1500" dirty="0"/>
              <a:t> a un </a:t>
            </a:r>
            <a:r>
              <a:rPr lang="es-ES" sz="1500" dirty="0" err="1"/>
              <a:t>dashboard</a:t>
            </a:r>
            <a:r>
              <a:rPr lang="es-ES" sz="1500" dirty="0"/>
              <a:t> en </a:t>
            </a:r>
            <a:r>
              <a:rPr lang="es-ES" sz="1500" dirty="0" err="1"/>
              <a:t>Power</a:t>
            </a:r>
            <a:r>
              <a:rPr lang="es-ES" sz="1500" dirty="0"/>
              <a:t> Bi, que contempla 2 capítulos: </a:t>
            </a:r>
          </a:p>
          <a:p>
            <a:pPr marL="342900" indent="-342900">
              <a:buFont typeface="+mj-lt"/>
              <a:buAutoNum type="arabicPeriod"/>
            </a:pPr>
            <a:r>
              <a:rPr lang="es-ES" sz="1500" b="1" dirty="0"/>
              <a:t>Resultados modelo </a:t>
            </a:r>
            <a:r>
              <a:rPr lang="es-ES" sz="1500" b="1" dirty="0" err="1"/>
              <a:t>Market</a:t>
            </a:r>
            <a:r>
              <a:rPr lang="es-ES" sz="1500" b="1" dirty="0"/>
              <a:t> </a:t>
            </a:r>
            <a:r>
              <a:rPr lang="es-ES" sz="1500" b="1" dirty="0" err="1"/>
              <a:t>Basket</a:t>
            </a:r>
            <a:endParaRPr lang="es-ES" sz="1500" dirty="0"/>
          </a:p>
          <a:p>
            <a:pPr marL="342900" indent="-342900">
              <a:buFont typeface="+mj-lt"/>
              <a:buAutoNum type="arabicPeriod"/>
            </a:pPr>
            <a:r>
              <a:rPr lang="es-ES" sz="1500" b="1" dirty="0"/>
              <a:t>Resultados algoritmo detección anomalías </a:t>
            </a:r>
          </a:p>
          <a:p>
            <a:endParaRPr lang="es-ES" sz="1500" b="1" dirty="0"/>
          </a:p>
          <a:p>
            <a:r>
              <a:rPr lang="es-ES" sz="1500" b="1" dirty="0"/>
              <a:t>Garantías: </a:t>
            </a:r>
          </a:p>
          <a:p>
            <a:pPr marL="285750" indent="-285750">
              <a:buFont typeface="Arial" panose="020B0604020202020204" pitchFamily="34" charset="0"/>
              <a:buChar char="•"/>
            </a:pPr>
            <a:r>
              <a:rPr lang="es-ES" sz="1500" b="1" dirty="0"/>
              <a:t>El tiempo de ejecución de los modelos es óptimo:  </a:t>
            </a:r>
            <a:r>
              <a:rPr lang="es-ES" sz="1500" dirty="0"/>
              <a:t>con ordenes de venta de 1 año </a:t>
            </a:r>
            <a:r>
              <a:rPr lang="es-ES" sz="1500" dirty="0" err="1"/>
              <a:t>correpondientes</a:t>
            </a:r>
            <a:r>
              <a:rPr lang="es-ES" sz="1500" dirty="0"/>
              <a:t> a 1 ciudad (Barranquilla), el notebook en Python aplicando todas las transformaciones y los 2 modelos,  corre en </a:t>
            </a:r>
            <a:r>
              <a:rPr lang="es-ES" sz="1500" dirty="0" err="1"/>
              <a:t>aprox</a:t>
            </a:r>
            <a:r>
              <a:rPr lang="es-ES" sz="1500" dirty="0"/>
              <a:t> 48 minutos.  </a:t>
            </a:r>
          </a:p>
          <a:p>
            <a:pPr marL="285750" indent="-285750">
              <a:buFont typeface="Arial" panose="020B0604020202020204" pitchFamily="34" charset="0"/>
              <a:buChar char="•"/>
            </a:pPr>
            <a:r>
              <a:rPr lang="es-ES" sz="1500" b="1" dirty="0"/>
              <a:t>El desempeño del </a:t>
            </a:r>
            <a:r>
              <a:rPr lang="es-ES" sz="1500" b="1" dirty="0" err="1"/>
              <a:t>dashboard</a:t>
            </a:r>
            <a:r>
              <a:rPr lang="es-ES" sz="1500" b="1" dirty="0"/>
              <a:t> es óptimo: </a:t>
            </a:r>
            <a:r>
              <a:rPr lang="es-ES" sz="1500" dirty="0"/>
              <a:t>Todos los filtros y herramientas son funcionales, con tiempo de aplicación entre 2-3 segundos. El diseño es intuitivo y se espera que sea de fácil entendimiento y adopción para los usuarios.</a:t>
            </a:r>
          </a:p>
          <a:p>
            <a:pPr marL="285750" indent="-285750">
              <a:buFont typeface="Arial" panose="020B0604020202020204" pitchFamily="34" charset="0"/>
              <a:buChar char="•"/>
            </a:pPr>
            <a:r>
              <a:rPr lang="es-ES" sz="1500" b="1" dirty="0"/>
              <a:t>Los resultados obtenidos demuestran ser </a:t>
            </a:r>
            <a:r>
              <a:rPr lang="es-ES" sz="1500" b="1" dirty="0" err="1"/>
              <a:t>consitentes</a:t>
            </a:r>
            <a:r>
              <a:rPr lang="es-ES" sz="1500" b="1" dirty="0"/>
              <a:t>. </a:t>
            </a:r>
          </a:p>
          <a:p>
            <a:endParaRPr lang="es-ES" sz="1500" b="1" dirty="0"/>
          </a:p>
          <a:p>
            <a:r>
              <a:rPr lang="es-ES" sz="1500" b="1" dirty="0"/>
              <a:t> Limitaciones:</a:t>
            </a:r>
          </a:p>
          <a:p>
            <a:pPr marL="285750" indent="-285750">
              <a:buFont typeface="Arial" panose="020B0604020202020204" pitchFamily="34" charset="0"/>
              <a:buChar char="•"/>
            </a:pPr>
            <a:r>
              <a:rPr lang="es-ES" sz="1500" dirty="0"/>
              <a:t>El </a:t>
            </a:r>
            <a:r>
              <a:rPr lang="es-ES" sz="1500" b="1" dirty="0"/>
              <a:t>tiempo de creación de listas para modelo </a:t>
            </a:r>
            <a:r>
              <a:rPr lang="es-ES" sz="1500" b="1" dirty="0" err="1"/>
              <a:t>market</a:t>
            </a:r>
            <a:r>
              <a:rPr lang="es-ES" sz="1500" b="1" dirty="0"/>
              <a:t> </a:t>
            </a:r>
            <a:r>
              <a:rPr lang="es-ES" sz="1500" b="1" dirty="0" err="1"/>
              <a:t>basket</a:t>
            </a:r>
            <a:r>
              <a:rPr lang="es-ES" sz="1500" b="1" dirty="0"/>
              <a:t> </a:t>
            </a:r>
            <a:r>
              <a:rPr lang="es-ES" sz="1500" dirty="0"/>
              <a:t>toma gran parte del tiempo de ejecución. Si se adiciona un número importante de registros, se debe validar el tiempo de ejecución del modelo en Python.</a:t>
            </a:r>
          </a:p>
          <a:p>
            <a:pPr marL="285750" indent="-285750">
              <a:buFont typeface="Arial" panose="020B0604020202020204" pitchFamily="34" charset="0"/>
              <a:buChar char="•"/>
            </a:pPr>
            <a:r>
              <a:rPr lang="es-ES" sz="1500" dirty="0"/>
              <a:t>La</a:t>
            </a:r>
            <a:r>
              <a:rPr lang="es-ES" sz="1500" b="1" dirty="0"/>
              <a:t> información disponible es antigua</a:t>
            </a:r>
            <a:r>
              <a:rPr lang="es-ES" sz="1500" dirty="0"/>
              <a:t>, se tienen información hasta junio 2023. Para un desempeño adecuado  se debe contar al menos con información mes vencido.</a:t>
            </a:r>
          </a:p>
          <a:p>
            <a:pPr marL="285750" indent="-285750">
              <a:buFont typeface="Arial" panose="020B0604020202020204" pitchFamily="34" charset="0"/>
              <a:buChar char="•"/>
            </a:pPr>
            <a:r>
              <a:rPr lang="es-ES" sz="1500" dirty="0"/>
              <a:t>La </a:t>
            </a:r>
            <a:r>
              <a:rPr lang="es-ES" sz="1500" b="1" dirty="0"/>
              <a:t>ingesta de la información de hizo de forma local</a:t>
            </a:r>
            <a:r>
              <a:rPr lang="es-ES" sz="1500" dirty="0"/>
              <a:t>, es ideal contar con un proceso de ETL automático y deseablemente en la nube, con información diaria (Lo cual implicaría hacer un ajuste al modelo de anomalías, para incluir la predicción de cierre del mes en curso, ya que las alertas actuales son para el último mes cerrado)   </a:t>
            </a:r>
          </a:p>
        </p:txBody>
      </p:sp>
      <p:pic>
        <p:nvPicPr>
          <p:cNvPr id="13" name="Imagen 12">
            <a:extLst>
              <a:ext uri="{FF2B5EF4-FFF2-40B4-BE49-F238E27FC236}">
                <a16:creationId xmlns:a16="http://schemas.microsoft.com/office/drawing/2014/main" id="{A2505652-6A40-3A53-AE31-76B4E7A077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227" y="4280453"/>
            <a:ext cx="4025837" cy="2246243"/>
          </a:xfrm>
          <a:prstGeom prst="rect">
            <a:avLst/>
          </a:prstGeom>
        </p:spPr>
      </p:pic>
      <p:pic>
        <p:nvPicPr>
          <p:cNvPr id="15" name="Imagen 14">
            <a:extLst>
              <a:ext uri="{FF2B5EF4-FFF2-40B4-BE49-F238E27FC236}">
                <a16:creationId xmlns:a16="http://schemas.microsoft.com/office/drawing/2014/main" id="{473A691C-E56C-CD58-AEC1-16ED19786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228" y="1427870"/>
            <a:ext cx="3987782" cy="2246243"/>
          </a:xfrm>
          <a:prstGeom prst="rect">
            <a:avLst/>
          </a:prstGeom>
        </p:spPr>
      </p:pic>
    </p:spTree>
    <p:extLst>
      <p:ext uri="{BB962C8B-B14F-4D97-AF65-F5344CB8AC3E}">
        <p14:creationId xmlns:p14="http://schemas.microsoft.com/office/powerpoint/2010/main" val="3199854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WhatsApp Video 2024-05-23 at 12.52.42 PM">
            <a:hlinkClick r:id="" action="ppaction://media"/>
            <a:extLst>
              <a:ext uri="{FF2B5EF4-FFF2-40B4-BE49-F238E27FC236}">
                <a16:creationId xmlns:a16="http://schemas.microsoft.com/office/drawing/2014/main" id="{84660921-3BA2-6F8E-EFAC-05A8B8F013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8870" y="1417024"/>
            <a:ext cx="9316279" cy="5283368"/>
          </a:xfrm>
          <a:prstGeom prst="rect">
            <a:avLst/>
          </a:prstGeom>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5"/>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6"/>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ENTREGABLES DEL PROTOTIPO – MARKET BASKET</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5" name="CuadroTexto 4">
            <a:extLst>
              <a:ext uri="{FF2B5EF4-FFF2-40B4-BE49-F238E27FC236}">
                <a16:creationId xmlns:a16="http://schemas.microsoft.com/office/drawing/2014/main" id="{558D9BD2-4BAD-DA1F-2033-C7A2803A84A1}"/>
              </a:ext>
            </a:extLst>
          </p:cNvPr>
          <p:cNvSpPr txBox="1"/>
          <p:nvPr/>
        </p:nvSpPr>
        <p:spPr>
          <a:xfrm>
            <a:off x="7885045" y="2055348"/>
            <a:ext cx="4109488" cy="4031873"/>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s-ES" sz="1600" dirty="0"/>
              <a:t>Filtros: Categoría, rango de fechas de venta.</a:t>
            </a:r>
          </a:p>
          <a:p>
            <a:pPr marL="285750" indent="-285750">
              <a:buFont typeface="Arial" panose="020B0604020202020204" pitchFamily="34" charset="0"/>
              <a:buChar char="•"/>
            </a:pPr>
            <a:r>
              <a:rPr lang="es-ES" sz="1600" dirty="0"/>
              <a:t>Matriz de frecuencia de compra por pares de producto</a:t>
            </a:r>
          </a:p>
          <a:p>
            <a:pPr marL="285750" indent="-285750">
              <a:buFont typeface="Arial" panose="020B0604020202020204" pitchFamily="34" charset="0"/>
              <a:buChar char="•"/>
            </a:pPr>
            <a:r>
              <a:rPr lang="es-ES" sz="1600" dirty="0"/>
              <a:t>Grafica top reglas asociación con mayor </a:t>
            </a:r>
            <a:r>
              <a:rPr lang="es-ES" sz="1600" dirty="0" err="1"/>
              <a:t>lift</a:t>
            </a:r>
            <a:r>
              <a:rPr lang="es-ES" sz="1600" dirty="0"/>
              <a:t> </a:t>
            </a:r>
          </a:p>
          <a:p>
            <a:pPr marL="285750" indent="-285750">
              <a:buFont typeface="Arial" panose="020B0604020202020204" pitchFamily="34" charset="0"/>
              <a:buChar char="•"/>
            </a:pPr>
            <a:r>
              <a:rPr lang="es-ES" sz="1600" dirty="0"/>
              <a:t>Tabla detalle reglas de asociación obtenidas</a:t>
            </a:r>
          </a:p>
          <a:p>
            <a:endParaRPr lang="es-ES" sz="1600" dirty="0"/>
          </a:p>
          <a:p>
            <a:r>
              <a:rPr lang="es-ES" sz="1600" dirty="0"/>
              <a:t>Esta herramienta le permitirá a </a:t>
            </a:r>
            <a:r>
              <a:rPr lang="es-ES" sz="1600" dirty="0" err="1"/>
              <a:t>Frubana</a:t>
            </a:r>
            <a:r>
              <a:rPr lang="es-ES" sz="1600" dirty="0"/>
              <a:t> identificar las combinaciones de productos con valores significativos de: soporte, </a:t>
            </a:r>
            <a:r>
              <a:rPr lang="es-ES" sz="1600" dirty="0" err="1"/>
              <a:t>lift</a:t>
            </a:r>
            <a:r>
              <a:rPr lang="es-ES" sz="1600" dirty="0"/>
              <a:t> y confianza. </a:t>
            </a:r>
          </a:p>
          <a:p>
            <a:endParaRPr lang="es-ES" sz="1600" dirty="0"/>
          </a:p>
          <a:p>
            <a:r>
              <a:rPr lang="es-ES" sz="1600" dirty="0"/>
              <a:t>Esta información es insumo clave para la definición de estrategias de promoción o reubicación de productos, que facilitarán el aumento en  venta cruzada de productos y del número de unidades vendidas por orden.</a:t>
            </a:r>
          </a:p>
        </p:txBody>
      </p:sp>
    </p:spTree>
    <p:extLst>
      <p:ext uri="{BB962C8B-B14F-4D97-AF65-F5344CB8AC3E}">
        <p14:creationId xmlns:p14="http://schemas.microsoft.com/office/powerpoint/2010/main" val="189044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1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WhatsApp Video 2024-05-23 at 12.47.41 PM">
            <a:hlinkClick r:id="" action="ppaction://media"/>
            <a:extLst>
              <a:ext uri="{FF2B5EF4-FFF2-40B4-BE49-F238E27FC236}">
                <a16:creationId xmlns:a16="http://schemas.microsoft.com/office/drawing/2014/main" id="{D383C057-6908-E455-83CB-329FF8AF67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484" y="1425924"/>
            <a:ext cx="9094354" cy="5152663"/>
          </a:xfrm>
          <a:prstGeom prst="rect">
            <a:avLst/>
          </a:prstGeom>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5"/>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6"/>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ENTREGABLES DEL PROTOTIPO – </a:t>
            </a:r>
            <a:r>
              <a:rPr lang="en-US" b="1" dirty="0">
                <a:solidFill>
                  <a:srgbClr val="000000"/>
                </a:solidFill>
                <a:latin typeface="Arial" panose="020B0604020202020204" pitchFamily="34" charset="0"/>
              </a:rPr>
              <a:t>DETECCIÓN DE ANOMALÍAS</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5" name="CuadroTexto 4">
            <a:extLst>
              <a:ext uri="{FF2B5EF4-FFF2-40B4-BE49-F238E27FC236}">
                <a16:creationId xmlns:a16="http://schemas.microsoft.com/office/drawing/2014/main" id="{558D9BD2-4BAD-DA1F-2033-C7A2803A84A1}"/>
              </a:ext>
            </a:extLst>
          </p:cNvPr>
          <p:cNvSpPr txBox="1"/>
          <p:nvPr/>
        </p:nvSpPr>
        <p:spPr>
          <a:xfrm>
            <a:off x="7792278" y="1561829"/>
            <a:ext cx="4202255" cy="501675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s-ES" sz="1600" dirty="0"/>
              <a:t>Filtros:  Tipo anomalía, producto general y categoría.</a:t>
            </a:r>
          </a:p>
          <a:p>
            <a:pPr marL="285750" indent="-285750">
              <a:buFont typeface="Arial" panose="020B0604020202020204" pitchFamily="34" charset="0"/>
              <a:buChar char="•"/>
            </a:pPr>
            <a:r>
              <a:rPr lang="es-ES" sz="1600" dirty="0"/>
              <a:t>Gráfica de comportamiento histórico de ventas y participación (%) del producto en su categoría.</a:t>
            </a:r>
          </a:p>
          <a:p>
            <a:pPr marL="285750" indent="-285750">
              <a:buFont typeface="Arial" panose="020B0604020202020204" pitchFamily="34" charset="0"/>
              <a:buChar char="•"/>
            </a:pPr>
            <a:r>
              <a:rPr lang="es-ES" sz="1600" dirty="0"/>
              <a:t>Tabla detallada de productos generales: valor referencia, umbrales y </a:t>
            </a:r>
            <a:r>
              <a:rPr lang="es-ES" sz="1600" dirty="0" err="1"/>
              <a:t>flags</a:t>
            </a:r>
            <a:r>
              <a:rPr lang="es-ES" sz="1600" dirty="0"/>
              <a:t> de alertas. </a:t>
            </a:r>
          </a:p>
          <a:p>
            <a:pPr marL="285750" indent="-285750">
              <a:buFont typeface="Arial" panose="020B0604020202020204" pitchFamily="34" charset="0"/>
              <a:buChar char="•"/>
            </a:pPr>
            <a:r>
              <a:rPr lang="es-ES" sz="1600" dirty="0"/>
              <a:t>Gráfica comparativa por producto general: promedio ventas </a:t>
            </a:r>
            <a:r>
              <a:rPr lang="es-ES" sz="1600" dirty="0" err="1"/>
              <a:t>ult</a:t>
            </a:r>
            <a:r>
              <a:rPr lang="es-ES" sz="1600" dirty="0"/>
              <a:t> 6 meses, umbrales de alertamiento vs. ventas reales mensuales. </a:t>
            </a:r>
          </a:p>
          <a:p>
            <a:endParaRPr lang="es-ES" sz="1600" dirty="0"/>
          </a:p>
          <a:p>
            <a:r>
              <a:rPr lang="es-ES" sz="1600" dirty="0"/>
              <a:t>Esta herramienta le permitirá a </a:t>
            </a:r>
            <a:r>
              <a:rPr lang="es-ES" sz="1600" dirty="0" err="1"/>
              <a:t>Frubana</a:t>
            </a:r>
            <a:r>
              <a:rPr lang="es-ES" sz="1600" dirty="0"/>
              <a:t> identificar los productos con comportamientos atípicos de venta en el último mes. </a:t>
            </a:r>
          </a:p>
          <a:p>
            <a:endParaRPr lang="es-ES" sz="1600" dirty="0"/>
          </a:p>
          <a:p>
            <a:r>
              <a:rPr lang="es-ES" sz="1600" dirty="0"/>
              <a:t>Esta información es insumo clave para la definición de estrategias de venta, promoción y/o liquidación de productos, tal que pueda mejorarse la eficiencia operativa y la rotación de inventario. </a:t>
            </a:r>
          </a:p>
        </p:txBody>
      </p:sp>
    </p:spTree>
    <p:extLst>
      <p:ext uri="{BB962C8B-B14F-4D97-AF65-F5344CB8AC3E}">
        <p14:creationId xmlns:p14="http://schemas.microsoft.com/office/powerpoint/2010/main" val="189749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PROPUESTA DE VALOR Y COSTOS</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graphicFrame>
        <p:nvGraphicFramePr>
          <p:cNvPr id="17" name="Tabla 17">
            <a:extLst>
              <a:ext uri="{FF2B5EF4-FFF2-40B4-BE49-F238E27FC236}">
                <a16:creationId xmlns:a16="http://schemas.microsoft.com/office/drawing/2014/main" id="{0EB161FD-C95E-F216-DF9A-21A304B743A7}"/>
              </a:ext>
            </a:extLst>
          </p:cNvPr>
          <p:cNvGraphicFramePr>
            <a:graphicFrameLocks noGrp="1"/>
          </p:cNvGraphicFramePr>
          <p:nvPr>
            <p:extLst>
              <p:ext uri="{D42A27DB-BD31-4B8C-83A1-F6EECF244321}">
                <p14:modId xmlns:p14="http://schemas.microsoft.com/office/powerpoint/2010/main" val="993562175"/>
              </p:ext>
            </p:extLst>
          </p:nvPr>
        </p:nvGraphicFramePr>
        <p:xfrm>
          <a:off x="867474" y="1358007"/>
          <a:ext cx="9955976" cy="2377440"/>
        </p:xfrm>
        <a:graphic>
          <a:graphicData uri="http://schemas.openxmlformats.org/drawingml/2006/table">
            <a:tbl>
              <a:tblPr firstRow="1" bandRow="1">
                <a:tableStyleId>{ED083AE6-46FA-4A59-8FB0-9F97EB10719F}</a:tableStyleId>
              </a:tblPr>
              <a:tblGrid>
                <a:gridCol w="1014335">
                  <a:extLst>
                    <a:ext uri="{9D8B030D-6E8A-4147-A177-3AD203B41FA5}">
                      <a16:colId xmlns:a16="http://schemas.microsoft.com/office/drawing/2014/main" val="390370393"/>
                    </a:ext>
                  </a:extLst>
                </a:gridCol>
                <a:gridCol w="3737113">
                  <a:extLst>
                    <a:ext uri="{9D8B030D-6E8A-4147-A177-3AD203B41FA5}">
                      <a16:colId xmlns:a16="http://schemas.microsoft.com/office/drawing/2014/main" val="3033925884"/>
                    </a:ext>
                  </a:extLst>
                </a:gridCol>
                <a:gridCol w="5204528">
                  <a:extLst>
                    <a:ext uri="{9D8B030D-6E8A-4147-A177-3AD203B41FA5}">
                      <a16:colId xmlns:a16="http://schemas.microsoft.com/office/drawing/2014/main" val="504449981"/>
                    </a:ext>
                  </a:extLst>
                </a:gridCol>
              </a:tblGrid>
              <a:tr h="243777">
                <a:tc>
                  <a:txBody>
                    <a:bodyPr/>
                    <a:lstStyle/>
                    <a:p>
                      <a:pPr algn="ctr"/>
                      <a:r>
                        <a:rPr lang="es-ES" sz="1200" dirty="0"/>
                        <a:t>Aspecto</a:t>
                      </a:r>
                      <a:endParaRPr lang="es-CO" sz="1200" dirty="0"/>
                    </a:p>
                  </a:txBody>
                  <a:tcPr/>
                </a:tc>
                <a:tc>
                  <a:txBody>
                    <a:bodyPr/>
                    <a:lstStyle/>
                    <a:p>
                      <a:pPr algn="ctr"/>
                      <a:r>
                        <a:rPr lang="es-ES" sz="1200" dirty="0"/>
                        <a:t>Estado Actual</a:t>
                      </a:r>
                      <a:endParaRPr lang="es-CO" sz="1200" dirty="0"/>
                    </a:p>
                  </a:txBody>
                  <a:tcPr/>
                </a:tc>
                <a:tc>
                  <a:txBody>
                    <a:bodyPr/>
                    <a:lstStyle/>
                    <a:p>
                      <a:pPr algn="ctr"/>
                      <a:r>
                        <a:rPr lang="es-ES" sz="1200" dirty="0"/>
                        <a:t>Propuesta de Valor de la Solución</a:t>
                      </a:r>
                      <a:endParaRPr lang="es-CO" sz="1200" dirty="0"/>
                    </a:p>
                  </a:txBody>
                  <a:tcPr/>
                </a:tc>
                <a:extLst>
                  <a:ext uri="{0D108BD9-81ED-4DB2-BD59-A6C34878D82A}">
                    <a16:rowId xmlns:a16="http://schemas.microsoft.com/office/drawing/2014/main" val="503412659"/>
                  </a:ext>
                </a:extLst>
              </a:tr>
              <a:tr h="714997">
                <a:tc>
                  <a:txBody>
                    <a:bodyPr/>
                    <a:lstStyle/>
                    <a:p>
                      <a:pPr algn="ctr"/>
                      <a:r>
                        <a:rPr lang="es-CO" sz="1200" dirty="0"/>
                        <a:t>Análisis de Canasta</a:t>
                      </a:r>
                    </a:p>
                  </a:txBody>
                  <a:tcPr/>
                </a:tc>
                <a:tc>
                  <a:txBody>
                    <a:bodyPr/>
                    <a:lstStyle/>
                    <a:p>
                      <a:pPr algn="ctr"/>
                      <a:r>
                        <a:rPr lang="es-ES" sz="1200" dirty="0"/>
                        <a:t>Limitada comprensión de las interrelaciones entre productos y comportamiento de compra, dificultando la identificación de patrones y oportunidades de venta cruzada.</a:t>
                      </a:r>
                      <a:endParaRPr lang="es-CO" sz="1200" dirty="0"/>
                    </a:p>
                  </a:txBody>
                  <a:tcPr/>
                </a:tc>
                <a:tc>
                  <a:txBody>
                    <a:bodyPr/>
                    <a:lstStyle/>
                    <a:p>
                      <a:pPr algn="ctr"/>
                      <a:r>
                        <a:rPr lang="es-ES" sz="1200" dirty="0"/>
                        <a:t>Integración de análisis de canasta, permitiendo entender mejor las interrelaciones entre productos y optimizar estrategias de venta, promociones y gestión de inventarios.</a:t>
                      </a:r>
                    </a:p>
                  </a:txBody>
                  <a:tcPr/>
                </a:tc>
                <a:extLst>
                  <a:ext uri="{0D108BD9-81ED-4DB2-BD59-A6C34878D82A}">
                    <a16:rowId xmlns:a16="http://schemas.microsoft.com/office/drawing/2014/main" val="3927086020"/>
                  </a:ext>
                </a:extLst>
              </a:tr>
              <a:tr h="556109">
                <a:tc>
                  <a:txBody>
                    <a:bodyPr/>
                    <a:lstStyle/>
                    <a:p>
                      <a:pPr algn="ctr"/>
                      <a:r>
                        <a:rPr lang="es-CO" sz="1200" dirty="0"/>
                        <a:t>Detección de Anomalías</a:t>
                      </a:r>
                    </a:p>
                  </a:txBody>
                  <a:tcPr/>
                </a:tc>
                <a:tc>
                  <a:txBody>
                    <a:bodyPr/>
                    <a:lstStyle/>
                    <a:p>
                      <a:pPr algn="ctr"/>
                      <a:r>
                        <a:rPr lang="es-ES" sz="1200" dirty="0"/>
                        <a:t>Desconocimiento de las anomalías presentadas o identificación tardía, por la falta de un algoritmo de alertamiento adecuado.</a:t>
                      </a:r>
                      <a:endParaRPr lang="es-CO" sz="1200" dirty="0"/>
                    </a:p>
                  </a:txBody>
                  <a:tcPr/>
                </a:tc>
                <a:tc>
                  <a:txBody>
                    <a:bodyPr/>
                    <a:lstStyle/>
                    <a:p>
                      <a:pPr algn="ctr"/>
                      <a:r>
                        <a:rPr lang="es-ES" sz="1200" dirty="0"/>
                        <a:t>Algoritmo que permite la detección mensual de anomalías, alertando sobre aumentos o disminuciones inusuales en las ventas, permitiendo una respuesta rápida y proactiva.</a:t>
                      </a:r>
                    </a:p>
                  </a:txBody>
                  <a:tcPr/>
                </a:tc>
                <a:extLst>
                  <a:ext uri="{0D108BD9-81ED-4DB2-BD59-A6C34878D82A}">
                    <a16:rowId xmlns:a16="http://schemas.microsoft.com/office/drawing/2014/main" val="3396309867"/>
                  </a:ext>
                </a:extLst>
              </a:tr>
              <a:tr h="556109">
                <a:tc>
                  <a:txBody>
                    <a:bodyPr/>
                    <a:lstStyle/>
                    <a:p>
                      <a:pPr algn="ctr"/>
                      <a:r>
                        <a:rPr lang="es-CO" sz="1200" dirty="0"/>
                        <a:t>Eficiencia Operacional</a:t>
                      </a:r>
                    </a:p>
                  </a:txBody>
                  <a:tcPr/>
                </a:tc>
                <a:tc>
                  <a:txBody>
                    <a:bodyPr/>
                    <a:lstStyle/>
                    <a:p>
                      <a:pPr algn="ctr"/>
                      <a:r>
                        <a:rPr lang="es-ES" sz="1200" dirty="0"/>
                        <a:t>Decisiones basadas en datos lentas y laboriosas debido a la falta de herramientas analíticas adecuadas.</a:t>
                      </a:r>
                      <a:endParaRPr lang="es-CO" sz="12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a:t>Análisis más rápido y preciso, mediante el </a:t>
                      </a:r>
                      <a:r>
                        <a:rPr lang="es-ES" sz="1200" dirty="0" err="1"/>
                        <a:t>Dashboard</a:t>
                      </a:r>
                      <a:r>
                        <a:rPr lang="es-ES" sz="1200" dirty="0"/>
                        <a:t> de </a:t>
                      </a:r>
                      <a:r>
                        <a:rPr lang="es-ES" sz="1200" dirty="0" err="1"/>
                        <a:t>Power</a:t>
                      </a:r>
                      <a:r>
                        <a:rPr lang="es-ES" sz="1200" dirty="0"/>
                        <a:t> BI, reduciendo el tiempo de análisis de datos, mejorando la eficiencia operativa y permitiendo una respuesta rápida a las tendencias del mercado.</a:t>
                      </a:r>
                    </a:p>
                  </a:txBody>
                  <a:tcPr/>
                </a:tc>
                <a:extLst>
                  <a:ext uri="{0D108BD9-81ED-4DB2-BD59-A6C34878D82A}">
                    <a16:rowId xmlns:a16="http://schemas.microsoft.com/office/drawing/2014/main" val="2062912241"/>
                  </a:ext>
                </a:extLst>
              </a:tr>
            </a:tbl>
          </a:graphicData>
        </a:graphic>
      </p:graphicFrame>
      <p:sp>
        <p:nvSpPr>
          <p:cNvPr id="19" name="CuadroTexto 18">
            <a:extLst>
              <a:ext uri="{FF2B5EF4-FFF2-40B4-BE49-F238E27FC236}">
                <a16:creationId xmlns:a16="http://schemas.microsoft.com/office/drawing/2014/main" id="{8705BD37-410C-D63B-27C5-E401ECFE9DA1}"/>
              </a:ext>
            </a:extLst>
          </p:cNvPr>
          <p:cNvSpPr txBox="1"/>
          <p:nvPr/>
        </p:nvSpPr>
        <p:spPr>
          <a:xfrm>
            <a:off x="3655119" y="4287541"/>
            <a:ext cx="7253060" cy="2308324"/>
          </a:xfrm>
          <a:prstGeom prst="rect">
            <a:avLst/>
          </a:prstGeom>
          <a:noFill/>
        </p:spPr>
        <p:txBody>
          <a:bodyPr wrap="square">
            <a:spAutoFit/>
          </a:bodyPr>
          <a:lstStyle/>
          <a:p>
            <a:r>
              <a:rPr lang="es-ES" sz="1600" b="1" dirty="0">
                <a:cs typeface="Calibri"/>
              </a:rPr>
              <a:t>Costos del prototipo entregado: $0</a:t>
            </a:r>
          </a:p>
          <a:p>
            <a:pPr marL="285750" indent="-285750">
              <a:buFont typeface="Arial" panose="020B0604020202020204" pitchFamily="34" charset="0"/>
              <a:buChar char="•"/>
            </a:pPr>
            <a:r>
              <a:rPr lang="es-ES" sz="1600" dirty="0">
                <a:cs typeface="Calibri"/>
              </a:rPr>
              <a:t>Para el desarrollo de los modelos y </a:t>
            </a:r>
            <a:r>
              <a:rPr lang="es-ES" sz="1600" dirty="0" err="1">
                <a:cs typeface="Calibri"/>
              </a:rPr>
              <a:t>dashboard</a:t>
            </a:r>
            <a:r>
              <a:rPr lang="es-ES" sz="1600" dirty="0">
                <a:cs typeface="Calibri"/>
              </a:rPr>
              <a:t> se usaron Python y </a:t>
            </a:r>
            <a:r>
              <a:rPr lang="es-ES" sz="1600" dirty="0" err="1">
                <a:cs typeface="Calibri"/>
              </a:rPr>
              <a:t>Power</a:t>
            </a:r>
            <a:r>
              <a:rPr lang="es-ES" sz="1600" dirty="0">
                <a:cs typeface="Calibri"/>
              </a:rPr>
              <a:t> BI, las cuales son herramientas de uso libre.</a:t>
            </a:r>
          </a:p>
          <a:p>
            <a:pPr marL="285750" indent="-285750">
              <a:buFont typeface="Arial" panose="020B0604020202020204" pitchFamily="34" charset="0"/>
              <a:buChar char="•"/>
            </a:pPr>
            <a:r>
              <a:rPr lang="es-CO" sz="1600" kern="0" dirty="0">
                <a:latin typeface="Calibri" panose="020F0502020204030204" pitchFamily="34" charset="0"/>
                <a:ea typeface="Times New Roman" panose="02020603050405020304" pitchFamily="18" charset="0"/>
                <a:cs typeface="Calibri" panose="020F0502020204030204" pitchFamily="34" charset="0"/>
              </a:rPr>
              <a:t>E</a:t>
            </a:r>
            <a:r>
              <a:rPr lang="es-CO" sz="1600" kern="0" dirty="0">
                <a:effectLst/>
                <a:latin typeface="Calibri" panose="020F0502020204030204" pitchFamily="34" charset="0"/>
                <a:ea typeface="Times New Roman" panose="02020603050405020304" pitchFamily="18" charset="0"/>
                <a:cs typeface="Calibri" panose="020F0502020204030204" pitchFamily="34" charset="0"/>
              </a:rPr>
              <a:t>l recurso humano encargado del desarrollo del artefacto fueron estudiantes MIAD, cuya remuneración fue de $0 al tratarse de un requisito académico. </a:t>
            </a:r>
          </a:p>
          <a:p>
            <a:pPr marL="285750" indent="-285750">
              <a:buFont typeface="Arial" panose="020B0604020202020204" pitchFamily="34" charset="0"/>
              <a:buChar char="•"/>
            </a:pPr>
            <a:r>
              <a:rPr lang="es-CO" sz="1600" kern="0" dirty="0">
                <a:effectLst/>
                <a:latin typeface="Calibri" panose="020F0502020204030204" pitchFamily="34" charset="0"/>
                <a:ea typeface="Times New Roman" panose="02020603050405020304" pitchFamily="18" charset="0"/>
                <a:cs typeface="Calibri" panose="020F0502020204030204" pitchFamily="34" charset="0"/>
              </a:rPr>
              <a:t>En caso de requerir un proceso de ETL automático con ingesta de datos diaria o en tiempo real y/o co</a:t>
            </a:r>
            <a:r>
              <a:rPr lang="es-CO" sz="1600" kern="0" dirty="0">
                <a:latin typeface="Calibri" panose="020F0502020204030204" pitchFamily="34" charset="0"/>
                <a:ea typeface="Times New Roman" panose="02020603050405020304" pitchFamily="18" charset="0"/>
                <a:cs typeface="Calibri" panose="020F0502020204030204" pitchFamily="34" charset="0"/>
              </a:rPr>
              <a:t>n almacenamiento en la nube, la empresa deberá contemplar estos costos, que no fueron alcance del entregable.</a:t>
            </a:r>
            <a:endParaRPr lang="es-ES" sz="1600" dirty="0">
              <a:cs typeface="Calibri"/>
            </a:endParaRPr>
          </a:p>
          <a:p>
            <a:endParaRPr lang="es-ES" sz="1600" dirty="0">
              <a:cs typeface="Calibri"/>
            </a:endParaRPr>
          </a:p>
        </p:txBody>
      </p:sp>
      <p:pic>
        <p:nvPicPr>
          <p:cNvPr id="8198" name="Picture 6" descr="La importancia del valor agregado - Musicar">
            <a:extLst>
              <a:ext uri="{FF2B5EF4-FFF2-40B4-BE49-F238E27FC236}">
                <a16:creationId xmlns:a16="http://schemas.microsoft.com/office/drawing/2014/main" id="{D268C7E0-7A25-62B0-5C77-E24ED56C1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26" y="4255457"/>
            <a:ext cx="2714625" cy="222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8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Despliegue - Iconos gratis de computadora">
            <a:extLst>
              <a:ext uri="{FF2B5EF4-FFF2-40B4-BE49-F238E27FC236}">
                <a16:creationId xmlns:a16="http://schemas.microsoft.com/office/drawing/2014/main" id="{AFB41C71-A9D4-A64D-4D9C-8F813683B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591" y="3937353"/>
            <a:ext cx="2533844" cy="25338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a:extLst>
              <a:ext uri="{FF2B5EF4-FFF2-40B4-BE49-F238E27FC236}">
                <a16:creationId xmlns:a16="http://schemas.microsoft.com/office/drawing/2014/main" id="{DDD3FDA8-F92A-82EB-7968-2220B85E3666}"/>
              </a:ext>
            </a:extLst>
          </p:cNvPr>
          <p:cNvGraphicFramePr>
            <a:graphicFrameLocks noGrp="1"/>
          </p:cNvGraphicFramePr>
          <p:nvPr>
            <p:extLst>
              <p:ext uri="{D42A27DB-BD31-4B8C-83A1-F6EECF244321}">
                <p14:modId xmlns:p14="http://schemas.microsoft.com/office/powerpoint/2010/main" val="2331093295"/>
              </p:ext>
            </p:extLst>
          </p:nvPr>
        </p:nvGraphicFramePr>
        <p:xfrm>
          <a:off x="4069503" y="1275512"/>
          <a:ext cx="6933532" cy="2661841"/>
        </p:xfrm>
        <a:graphic>
          <a:graphicData uri="http://schemas.openxmlformats.org/drawingml/2006/table">
            <a:tbl>
              <a:tblPr/>
              <a:tblGrid>
                <a:gridCol w="6933532">
                  <a:extLst>
                    <a:ext uri="{9D8B030D-6E8A-4147-A177-3AD203B41FA5}">
                      <a16:colId xmlns:a16="http://schemas.microsoft.com/office/drawing/2014/main" val="3042587505"/>
                    </a:ext>
                  </a:extLst>
                </a:gridCol>
              </a:tblGrid>
              <a:tr h="218359">
                <a:tc>
                  <a:txBody>
                    <a:bodyPr/>
                    <a:lstStyle/>
                    <a:p>
                      <a:pPr algn="l" fontAlgn="b"/>
                      <a:r>
                        <a:rPr lang="es-ES" sz="1400" b="0" i="0" u="none" strike="noStrike" dirty="0">
                          <a:solidFill>
                            <a:srgbClr val="000000"/>
                          </a:solidFill>
                          <a:effectLst/>
                          <a:latin typeface="Calibri" panose="020F0502020204030204" pitchFamily="34" charset="0"/>
                        </a:rPr>
                        <a:t>Los </a:t>
                      </a:r>
                      <a:r>
                        <a:rPr lang="es-ES" sz="1400" b="1" i="0" u="none" strike="noStrike" dirty="0">
                          <a:solidFill>
                            <a:srgbClr val="000000"/>
                          </a:solidFill>
                          <a:effectLst/>
                          <a:latin typeface="Calibri" panose="020F0502020204030204" pitchFamily="34" charset="0"/>
                        </a:rPr>
                        <a:t>riesgos identificados </a:t>
                      </a:r>
                      <a:r>
                        <a:rPr lang="es-ES" sz="1400" b="0" i="0" u="none" strike="noStrike" dirty="0">
                          <a:solidFill>
                            <a:srgbClr val="000000"/>
                          </a:solidFill>
                          <a:effectLst/>
                          <a:latin typeface="Calibri" panose="020F0502020204030204" pitchFamily="34" charset="0"/>
                        </a:rPr>
                        <a:t>(13) tienen un RPN total de </a:t>
                      </a:r>
                      <a:r>
                        <a:rPr lang="es-ES" sz="1400" b="1" i="0" u="none" strike="noStrike" dirty="0">
                          <a:solidFill>
                            <a:srgbClr val="000000"/>
                          </a:solidFill>
                          <a:effectLst/>
                          <a:latin typeface="Calibri" panose="020F0502020204030204" pitchFamily="34" charset="0"/>
                        </a:rPr>
                        <a:t>456</a:t>
                      </a:r>
                      <a:r>
                        <a:rPr lang="es-ES" sz="1400" b="0" i="0" u="none" strike="noStrike" dirty="0">
                          <a:solidFill>
                            <a:srgbClr val="000000"/>
                          </a:solidFill>
                          <a:effectLst/>
                          <a:latin typeface="Calibri" panose="020F0502020204030204" pitchFamily="34" charset="0"/>
                        </a:rPr>
                        <a:t>.</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563299824"/>
                  </a:ext>
                </a:extLst>
              </a:tr>
              <a:tr h="433661">
                <a:tc>
                  <a:txBody>
                    <a:bodyPr/>
                    <a:lstStyle/>
                    <a:p>
                      <a:pPr algn="l" fontAlgn="b"/>
                      <a:r>
                        <a:rPr lang="es-ES" sz="1400" b="0" i="0" u="none" strike="noStrike" dirty="0">
                          <a:solidFill>
                            <a:srgbClr val="000000"/>
                          </a:solidFill>
                          <a:effectLst/>
                          <a:latin typeface="Calibri" panose="020F0502020204030204" pitchFamily="34" charset="0"/>
                        </a:rPr>
                        <a:t>Se define enfocarse en el </a:t>
                      </a:r>
                      <a:r>
                        <a:rPr lang="es-ES" sz="1400" b="0" i="0" u="none" strike="noStrike" dirty="0" err="1">
                          <a:solidFill>
                            <a:srgbClr val="000000"/>
                          </a:solidFill>
                          <a:effectLst/>
                          <a:latin typeface="Calibri" panose="020F0502020204030204" pitchFamily="34" charset="0"/>
                        </a:rPr>
                        <a:t>pareto</a:t>
                      </a:r>
                      <a:r>
                        <a:rPr lang="es-ES" sz="1400" b="0" i="0" u="none" strike="noStrike" dirty="0">
                          <a:solidFill>
                            <a:srgbClr val="000000"/>
                          </a:solidFill>
                          <a:effectLst/>
                          <a:latin typeface="Calibri" panose="020F0502020204030204" pitchFamily="34" charset="0"/>
                        </a:rPr>
                        <a:t> de dichos riesgos.</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1187810923"/>
                  </a:ext>
                </a:extLst>
              </a:tr>
              <a:tr h="246058">
                <a:tc>
                  <a:txBody>
                    <a:bodyPr/>
                    <a:lstStyle/>
                    <a:p>
                      <a:pPr algn="l" fontAlgn="b"/>
                      <a:r>
                        <a:rPr lang="es-ES" sz="1400" b="0" i="0" u="none" strike="noStrike" dirty="0">
                          <a:solidFill>
                            <a:srgbClr val="000000"/>
                          </a:solidFill>
                          <a:effectLst/>
                          <a:latin typeface="Calibri" panose="020F0502020204030204" pitchFamily="34" charset="0"/>
                        </a:rPr>
                        <a:t>Los 5 riesgos con mayor RPN suman: </a:t>
                      </a:r>
                      <a:r>
                        <a:rPr lang="es-ES" sz="1400" b="1" i="0" u="none" strike="noStrike" dirty="0">
                          <a:solidFill>
                            <a:srgbClr val="000000"/>
                          </a:solidFill>
                          <a:effectLst/>
                          <a:latin typeface="Calibri" panose="020F0502020204030204" pitchFamily="34" charset="0"/>
                        </a:rPr>
                        <a:t>340</a:t>
                      </a:r>
                      <a:r>
                        <a:rPr lang="es-ES" sz="1400" b="0" i="0" u="none" strike="noStrike" dirty="0">
                          <a:solidFill>
                            <a:srgbClr val="000000"/>
                          </a:solidFill>
                          <a:effectLst/>
                          <a:latin typeface="Calibri" panose="020F0502020204030204" pitchFamily="34" charset="0"/>
                        </a:rPr>
                        <a:t> lo que corresponde al </a:t>
                      </a:r>
                      <a:r>
                        <a:rPr lang="es-ES" sz="1400" b="1" i="0" u="none" strike="noStrike" dirty="0">
                          <a:solidFill>
                            <a:srgbClr val="000000"/>
                          </a:solidFill>
                          <a:effectLst/>
                          <a:latin typeface="Calibri" panose="020F0502020204030204" pitchFamily="34" charset="0"/>
                        </a:rPr>
                        <a:t>75%</a:t>
                      </a:r>
                      <a:r>
                        <a:rPr lang="es-ES" sz="1400" b="0" i="0" u="none" strike="noStrike" dirty="0">
                          <a:solidFill>
                            <a:srgbClr val="000000"/>
                          </a:solidFill>
                          <a:effectLst/>
                          <a:latin typeface="Calibri" panose="020F0502020204030204" pitchFamily="34" charset="0"/>
                        </a:rPr>
                        <a:t> del RPN Total.</a:t>
                      </a:r>
                    </a:p>
                    <a:p>
                      <a:pPr algn="l" fontAlgn="b"/>
                      <a:endParaRPr lang="es-ES" sz="1400" b="0" i="0" u="none" strike="noStrike" dirty="0">
                        <a:solidFill>
                          <a:srgbClr val="000000"/>
                        </a:solidFill>
                        <a:effectLst/>
                        <a:latin typeface="Calibri" panose="020F0502020204030204" pitchFamily="34" charset="0"/>
                      </a:endParaRP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4173708981"/>
                  </a:ext>
                </a:extLst>
              </a:tr>
              <a:tr h="433661">
                <a:tc>
                  <a:txBody>
                    <a:bodyPr/>
                    <a:lstStyle/>
                    <a:p>
                      <a:pPr algn="l" fontAlgn="b"/>
                      <a:r>
                        <a:rPr lang="es-ES" sz="1400" b="0" i="0" u="none" strike="noStrike" dirty="0">
                          <a:solidFill>
                            <a:srgbClr val="000000"/>
                          </a:solidFill>
                          <a:effectLst/>
                          <a:latin typeface="Calibri" panose="020F0502020204030204" pitchFamily="34" charset="0"/>
                        </a:rPr>
                        <a:t>Nos enfocamos en el manejo de los siguientes 5 riesgo por su relevancia, permitiendo la entrega del prototipo a tiempo y bajo condiciones definidas: </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2521094946"/>
                  </a:ext>
                </a:extLst>
              </a:tr>
              <a:tr h="218359">
                <a:tc>
                  <a:txBody>
                    <a:bodyPr/>
                    <a:lstStyle/>
                    <a:p>
                      <a:pPr algn="l" fontAlgn="b"/>
                      <a:r>
                        <a:rPr lang="es-ES" sz="1400" b="1" i="0" u="none" strike="noStrike" dirty="0">
                          <a:solidFill>
                            <a:srgbClr val="000000"/>
                          </a:solidFill>
                          <a:effectLst/>
                          <a:latin typeface="Calibri" panose="020F0502020204030204" pitchFamily="34" charset="0"/>
                        </a:rPr>
                        <a:t>1. </a:t>
                      </a:r>
                      <a:r>
                        <a:rPr lang="es-ES" sz="1400" b="0" i="0" u="none" strike="noStrike" dirty="0">
                          <a:solidFill>
                            <a:srgbClr val="000000"/>
                          </a:solidFill>
                          <a:effectLst/>
                          <a:latin typeface="Calibri" panose="020F0502020204030204" pitchFamily="34" charset="0"/>
                        </a:rPr>
                        <a:t>Rendimiento deficiente del modelo de alertamiento.</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2728614515"/>
                  </a:ext>
                </a:extLst>
              </a:tr>
              <a:tr h="218359">
                <a:tc>
                  <a:txBody>
                    <a:bodyPr/>
                    <a:lstStyle/>
                    <a:p>
                      <a:pPr algn="l" fontAlgn="b"/>
                      <a:r>
                        <a:rPr lang="es-ES" sz="1400" b="1" i="0" u="none" strike="noStrike" dirty="0">
                          <a:solidFill>
                            <a:srgbClr val="000000"/>
                          </a:solidFill>
                          <a:effectLst/>
                          <a:latin typeface="Calibri" panose="020F0502020204030204" pitchFamily="34" charset="0"/>
                        </a:rPr>
                        <a:t>2. </a:t>
                      </a:r>
                      <a:r>
                        <a:rPr lang="es-ES" sz="1400" b="0" i="0" u="none" strike="noStrike" dirty="0">
                          <a:solidFill>
                            <a:srgbClr val="000000"/>
                          </a:solidFill>
                          <a:effectLst/>
                          <a:latin typeface="Calibri" panose="020F0502020204030204" pitchFamily="34" charset="0"/>
                        </a:rPr>
                        <a:t>Modelo de </a:t>
                      </a:r>
                      <a:r>
                        <a:rPr lang="es-ES" sz="1400" b="0" i="0" u="none" strike="noStrike" dirty="0" err="1">
                          <a:solidFill>
                            <a:srgbClr val="000000"/>
                          </a:solidFill>
                          <a:effectLst/>
                          <a:latin typeface="Calibri" panose="020F0502020204030204" pitchFamily="34" charset="0"/>
                        </a:rPr>
                        <a:t>Market</a:t>
                      </a:r>
                      <a:r>
                        <a:rPr lang="es-ES" sz="1400" b="0" i="0" u="none" strike="noStrike" dirty="0">
                          <a:solidFill>
                            <a:srgbClr val="000000"/>
                          </a:solidFill>
                          <a:effectLst/>
                          <a:latin typeface="Calibri" panose="020F0502020204030204" pitchFamily="34" charset="0"/>
                        </a:rPr>
                        <a:t> </a:t>
                      </a:r>
                      <a:r>
                        <a:rPr lang="es-ES" sz="1400" b="0" i="0" u="none" strike="noStrike" dirty="0" err="1">
                          <a:solidFill>
                            <a:srgbClr val="000000"/>
                          </a:solidFill>
                          <a:effectLst/>
                          <a:latin typeface="Calibri" panose="020F0502020204030204" pitchFamily="34" charset="0"/>
                        </a:rPr>
                        <a:t>basket</a:t>
                      </a:r>
                      <a:r>
                        <a:rPr lang="es-ES" sz="1400" b="0" i="0" u="none" strike="noStrike" dirty="0">
                          <a:solidFill>
                            <a:srgbClr val="000000"/>
                          </a:solidFill>
                          <a:effectLst/>
                          <a:latin typeface="Calibri" panose="020F0502020204030204" pitchFamily="34" charset="0"/>
                        </a:rPr>
                        <a:t> ineficiente o reglas de asociación inconsistentes.</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479586656"/>
                  </a:ext>
                </a:extLst>
              </a:tr>
              <a:tr h="251089">
                <a:tc>
                  <a:txBody>
                    <a:bodyPr/>
                    <a:lstStyle/>
                    <a:p>
                      <a:pPr algn="l" fontAlgn="b"/>
                      <a:r>
                        <a:rPr lang="es-ES" sz="1400" b="1" i="0" u="none" strike="noStrike" dirty="0">
                          <a:solidFill>
                            <a:srgbClr val="000000"/>
                          </a:solidFill>
                          <a:effectLst/>
                          <a:latin typeface="Calibri" panose="020F0502020204030204" pitchFamily="34" charset="0"/>
                        </a:rPr>
                        <a:t>3. </a:t>
                      </a:r>
                      <a:r>
                        <a:rPr lang="es-ES" sz="1400" b="0" i="0" u="none" strike="noStrike" dirty="0">
                          <a:solidFill>
                            <a:srgbClr val="000000"/>
                          </a:solidFill>
                          <a:effectLst/>
                          <a:latin typeface="Calibri" panose="020F0502020204030204" pitchFamily="34" charset="0"/>
                        </a:rPr>
                        <a:t>Retrasos por limitantes con las técnicas o modelos definidos para abordar el problema.</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2105956484"/>
                  </a:ext>
                </a:extLst>
              </a:tr>
              <a:tr h="240631">
                <a:tc>
                  <a:txBody>
                    <a:bodyPr/>
                    <a:lstStyle/>
                    <a:p>
                      <a:pPr algn="l" fontAlgn="b"/>
                      <a:r>
                        <a:rPr lang="es-ES" sz="1400" b="1" i="0" u="none" strike="noStrike" dirty="0">
                          <a:solidFill>
                            <a:srgbClr val="000000"/>
                          </a:solidFill>
                          <a:effectLst/>
                          <a:latin typeface="Calibri" panose="020F0502020204030204" pitchFamily="34" charset="0"/>
                        </a:rPr>
                        <a:t>4</a:t>
                      </a:r>
                      <a:r>
                        <a:rPr lang="es-ES" sz="1400" b="0" i="0" u="none" strike="noStrike" dirty="0">
                          <a:solidFill>
                            <a:srgbClr val="000000"/>
                          </a:solidFill>
                          <a:effectLst/>
                          <a:latin typeface="Calibri" panose="020F0502020204030204" pitchFamily="34" charset="0"/>
                        </a:rPr>
                        <a:t>. Retrasos en la entrega de los datos o insumos requeridos por parte de </a:t>
                      </a:r>
                      <a:r>
                        <a:rPr lang="es-ES" sz="1400" b="0" i="0" u="none" strike="noStrike" dirty="0" err="1">
                          <a:solidFill>
                            <a:srgbClr val="000000"/>
                          </a:solidFill>
                          <a:effectLst/>
                          <a:latin typeface="Calibri" panose="020F0502020204030204" pitchFamily="34" charset="0"/>
                        </a:rPr>
                        <a:t>Frubana</a:t>
                      </a:r>
                      <a:r>
                        <a:rPr lang="es-ES" sz="1400" b="0" i="0" u="none" strike="noStrike" dirty="0">
                          <a:solidFill>
                            <a:srgbClr val="000000"/>
                          </a:solidFill>
                          <a:effectLst/>
                          <a:latin typeface="Calibri" panose="020F0502020204030204" pitchFamily="34" charset="0"/>
                        </a:rPr>
                        <a:t>.</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3219268005"/>
                  </a:ext>
                </a:extLst>
              </a:tr>
              <a:tr h="171295">
                <a:tc>
                  <a:txBody>
                    <a:bodyPr/>
                    <a:lstStyle/>
                    <a:p>
                      <a:pPr algn="l" fontAlgn="b"/>
                      <a:r>
                        <a:rPr lang="es-ES" sz="1400" b="1" i="0" u="none" strike="noStrike" dirty="0">
                          <a:solidFill>
                            <a:srgbClr val="000000"/>
                          </a:solidFill>
                          <a:effectLst/>
                          <a:latin typeface="Calibri" panose="020F0502020204030204" pitchFamily="34" charset="0"/>
                        </a:rPr>
                        <a:t>5.</a:t>
                      </a:r>
                      <a:r>
                        <a:rPr lang="es-ES" sz="1400" b="0" i="0" u="none" strike="noStrike" dirty="0">
                          <a:solidFill>
                            <a:srgbClr val="000000"/>
                          </a:solidFill>
                          <a:effectLst/>
                          <a:latin typeface="Calibri" panose="020F0502020204030204" pitchFamily="34" charset="0"/>
                        </a:rPr>
                        <a:t> Datos inadecuados y/o insuficientes para implementar la solución planteada.</a:t>
                      </a:r>
                    </a:p>
                  </a:txBody>
                  <a:tcPr marL="3821" marR="3821" marT="3821" marB="0" anchor="b">
                    <a:lnL>
                      <a:noFill/>
                    </a:lnL>
                    <a:lnR>
                      <a:noFill/>
                    </a:lnR>
                    <a:lnT>
                      <a:noFill/>
                    </a:lnT>
                    <a:lnB>
                      <a:noFill/>
                    </a:lnB>
                    <a:solidFill>
                      <a:srgbClr val="FFFFFF"/>
                    </a:solidFill>
                  </a:tcPr>
                </a:tc>
                <a:extLst>
                  <a:ext uri="{0D108BD9-81ED-4DB2-BD59-A6C34878D82A}">
                    <a16:rowId xmlns:a16="http://schemas.microsoft.com/office/drawing/2014/main" val="1606167323"/>
                  </a:ext>
                </a:extLst>
              </a:tr>
            </a:tbl>
          </a:graphicData>
        </a:graphic>
      </p:graphicFrame>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3"/>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4"/>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960135"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960135"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RIESGOS Y CONDICIONES DE ADOPCIÓN </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3" name="CuadroTexto 2">
            <a:extLst>
              <a:ext uri="{FF2B5EF4-FFF2-40B4-BE49-F238E27FC236}">
                <a16:creationId xmlns:a16="http://schemas.microsoft.com/office/drawing/2014/main" id="{3743A463-7BA3-C853-1D14-C5518AD1B902}"/>
              </a:ext>
            </a:extLst>
          </p:cNvPr>
          <p:cNvSpPr txBox="1"/>
          <p:nvPr/>
        </p:nvSpPr>
        <p:spPr>
          <a:xfrm>
            <a:off x="822717" y="4302559"/>
            <a:ext cx="7897211" cy="2246769"/>
          </a:xfrm>
          <a:prstGeom prst="rect">
            <a:avLst/>
          </a:prstGeom>
          <a:noFill/>
        </p:spPr>
        <p:txBody>
          <a:bodyPr wrap="square">
            <a:spAutoFit/>
          </a:bodyPr>
          <a:lstStyle>
            <a:defPPr>
              <a:defRPr lang="en-US"/>
            </a:defPPr>
            <a:lvl1pPr>
              <a:defRPr>
                <a:cs typeface="Calibri"/>
              </a:defRPr>
            </a:lvl1pPr>
          </a:lstStyle>
          <a:p>
            <a:r>
              <a:rPr lang="es-ES" sz="1400" b="1" dirty="0">
                <a:solidFill>
                  <a:srgbClr val="000000"/>
                </a:solidFill>
                <a:latin typeface="Calibri" panose="020F0502020204030204" pitchFamily="34" charset="0"/>
                <a:cs typeface="+mn-cs"/>
              </a:rPr>
              <a:t>Condiciones de adopción / despliegue por parte de FRUBANA:</a:t>
            </a:r>
          </a:p>
          <a:p>
            <a:pPr marL="285750" indent="-285750">
              <a:buFont typeface="Arial" panose="020B0604020202020204" pitchFamily="34" charset="0"/>
              <a:buChar char="•"/>
            </a:pPr>
            <a:r>
              <a:rPr lang="es-ES" sz="1400" dirty="0">
                <a:solidFill>
                  <a:srgbClr val="000000"/>
                </a:solidFill>
                <a:latin typeface="Calibri" panose="020F0502020204030204" pitchFamily="34" charset="0"/>
                <a:cs typeface="+mn-cs"/>
              </a:rPr>
              <a:t>Instalación de herramientas: Python y </a:t>
            </a:r>
            <a:r>
              <a:rPr lang="es-ES" sz="1400" dirty="0" err="1">
                <a:solidFill>
                  <a:srgbClr val="000000"/>
                </a:solidFill>
                <a:latin typeface="Calibri" panose="020F0502020204030204" pitchFamily="34" charset="0"/>
                <a:cs typeface="+mn-cs"/>
              </a:rPr>
              <a:t>Power</a:t>
            </a:r>
            <a:r>
              <a:rPr lang="es-ES" sz="1400" dirty="0">
                <a:solidFill>
                  <a:srgbClr val="000000"/>
                </a:solidFill>
                <a:latin typeface="Calibri" panose="020F0502020204030204" pitchFamily="34" charset="0"/>
                <a:cs typeface="+mn-cs"/>
              </a:rPr>
              <a:t> BI.</a:t>
            </a:r>
            <a:endParaRPr lang="es-CO" sz="1400" dirty="0">
              <a:solidFill>
                <a:srgbClr val="000000"/>
              </a:solidFill>
              <a:latin typeface="Calibri" panose="020F0502020204030204" pitchFamily="34" charset="0"/>
              <a:cs typeface="+mn-cs"/>
            </a:endParaRPr>
          </a:p>
          <a:p>
            <a:pPr marL="285750" indent="-285750">
              <a:buFont typeface="Arial" panose="020B0604020202020204" pitchFamily="34" charset="0"/>
              <a:buChar char="•"/>
            </a:pPr>
            <a:r>
              <a:rPr lang="es-CO" sz="1400" dirty="0">
                <a:solidFill>
                  <a:srgbClr val="000000"/>
                </a:solidFill>
                <a:latin typeface="Calibri" panose="020F0502020204030204" pitchFamily="34" charset="0"/>
                <a:cs typeface="+mn-cs"/>
              </a:rPr>
              <a:t>Conocimiento Medio-Avanzado en el manejo de dichas herramientas, para temas de soporte.</a:t>
            </a:r>
          </a:p>
          <a:p>
            <a:pPr marL="285750" indent="-285750">
              <a:buFont typeface="Arial" panose="020B0604020202020204" pitchFamily="34" charset="0"/>
              <a:buChar char="•"/>
            </a:pPr>
            <a:r>
              <a:rPr lang="es-CO" sz="1400" dirty="0">
                <a:solidFill>
                  <a:srgbClr val="000000"/>
                </a:solidFill>
                <a:latin typeface="Calibri" panose="020F0502020204030204" pitchFamily="34" charset="0"/>
                <a:cs typeface="+mn-cs"/>
              </a:rPr>
              <a:t>Para entendimiento técnico de los modelos implementados, conocimiento medio-avanzado en estadística y modelado de datos. </a:t>
            </a:r>
          </a:p>
          <a:p>
            <a:pPr marL="285750" indent="-285750">
              <a:buFont typeface="Arial" panose="020B0604020202020204" pitchFamily="34" charset="0"/>
              <a:buChar char="•"/>
            </a:pPr>
            <a:r>
              <a:rPr lang="es-CO" sz="1400" dirty="0">
                <a:solidFill>
                  <a:srgbClr val="000000"/>
                </a:solidFill>
                <a:latin typeface="Calibri" panose="020F0502020204030204" pitchFamily="34" charset="0"/>
                <a:cs typeface="+mn-cs"/>
              </a:rPr>
              <a:t>Si se ingresan nuevos datos al modelo que requieran nuevas transformaciones, se requiere conocimiento en minería de datos. </a:t>
            </a:r>
          </a:p>
          <a:p>
            <a:pPr marL="285750" indent="-285750">
              <a:buFont typeface="Arial" panose="020B0604020202020204" pitchFamily="34" charset="0"/>
              <a:buChar char="•"/>
            </a:pPr>
            <a:r>
              <a:rPr lang="es-CO" sz="1400" dirty="0">
                <a:solidFill>
                  <a:srgbClr val="000000"/>
                </a:solidFill>
                <a:latin typeface="Calibri" panose="020F0502020204030204" pitchFamily="34" charset="0"/>
                <a:cs typeface="+mn-cs"/>
              </a:rPr>
              <a:t>Para mejorar la oportunidad del modelo, es deseable considerar un proceso de ETL </a:t>
            </a:r>
            <a:r>
              <a:rPr lang="es-CO" sz="1400" dirty="0" err="1">
                <a:solidFill>
                  <a:srgbClr val="000000"/>
                </a:solidFill>
                <a:latin typeface="Calibri" panose="020F0502020204030204" pitchFamily="34" charset="0"/>
                <a:cs typeface="+mn-cs"/>
              </a:rPr>
              <a:t>automatico</a:t>
            </a:r>
            <a:r>
              <a:rPr lang="es-CO" sz="1400" dirty="0">
                <a:solidFill>
                  <a:srgbClr val="000000"/>
                </a:solidFill>
                <a:latin typeface="Calibri" panose="020F0502020204030204" pitchFamily="34" charset="0"/>
                <a:cs typeface="+mn-cs"/>
              </a:rPr>
              <a:t> para alimentar el modelo y </a:t>
            </a:r>
            <a:r>
              <a:rPr lang="es-CO" sz="1400" dirty="0" err="1">
                <a:solidFill>
                  <a:srgbClr val="000000"/>
                </a:solidFill>
                <a:latin typeface="Calibri" panose="020F0502020204030204" pitchFamily="34" charset="0"/>
                <a:cs typeface="+mn-cs"/>
              </a:rPr>
              <a:t>disponibilización</a:t>
            </a:r>
            <a:r>
              <a:rPr lang="es-CO" sz="1400" dirty="0">
                <a:solidFill>
                  <a:srgbClr val="000000"/>
                </a:solidFill>
                <a:latin typeface="Calibri" panose="020F0502020204030204" pitchFamily="34" charset="0"/>
                <a:cs typeface="+mn-cs"/>
              </a:rPr>
              <a:t> en la nube. Deseable con ingesta de datos diaria.</a:t>
            </a:r>
          </a:p>
          <a:p>
            <a:pPr marL="285750" indent="-285750">
              <a:buFont typeface="Arial" panose="020B0604020202020204" pitchFamily="34" charset="0"/>
              <a:buChar char="•"/>
            </a:pPr>
            <a:endParaRPr lang="es-ES" sz="1400" dirty="0"/>
          </a:p>
        </p:txBody>
      </p:sp>
      <p:pic>
        <p:nvPicPr>
          <p:cNvPr id="9218" name="Picture 2" descr="Peligro Y Riesgo. Haz En 3 Pasos Una Evaluación Efectiva | Aicad">
            <a:extLst>
              <a:ext uri="{FF2B5EF4-FFF2-40B4-BE49-F238E27FC236}">
                <a16:creationId xmlns:a16="http://schemas.microsoft.com/office/drawing/2014/main" id="{C2F3DF18-A0F3-D7EB-E86A-8C9358A90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676" y="1341772"/>
            <a:ext cx="2777052" cy="247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0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DF00A-CEE1-AA64-0666-8E663199B249}"/>
              </a:ext>
            </a:extLst>
          </p:cNvPr>
          <p:cNvSpPr>
            <a:spLocks noGrp="1"/>
          </p:cNvSpPr>
          <p:nvPr>
            <p:ph type="ctrTitle"/>
          </p:nvPr>
        </p:nvSpPr>
        <p:spPr>
          <a:xfrm>
            <a:off x="940905" y="3560396"/>
            <a:ext cx="8825658" cy="474010"/>
          </a:xfrm>
        </p:spPr>
        <p:txBody>
          <a:bodyPr/>
          <a:lstStyle/>
          <a:p>
            <a:pPr algn="ctr"/>
            <a:r>
              <a:rPr lang="en-US" sz="8000" b="1" dirty="0"/>
              <a:t>GRACIAS </a:t>
            </a:r>
            <a:endParaRPr lang="es-CO" sz="8000" b="1" dirty="0"/>
          </a:p>
        </p:txBody>
      </p:sp>
    </p:spTree>
    <p:extLst>
      <p:ext uri="{BB962C8B-B14F-4D97-AF65-F5344CB8AC3E}">
        <p14:creationId xmlns:p14="http://schemas.microsoft.com/office/powerpoint/2010/main" val="321448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DETECCIÓN ANOMALÍAS</a:t>
            </a:r>
            <a:r>
              <a:rPr lang="en-US" sz="1800" b="1"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&amp;</a:t>
            </a:r>
            <a:r>
              <a:rPr lang="en-US" sz="1800" b="1" i="0" u="none" strike="noStrike" baseline="0" dirty="0">
                <a:solidFill>
                  <a:srgbClr val="000000"/>
                </a:solidFill>
                <a:latin typeface="Arial" panose="020B0604020202020204" pitchFamily="34" charset="0"/>
              </a:rPr>
              <a:t> ANÁLISIS CANASTA DE COMPRA - FRUBANA </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grpSp>
        <p:nvGrpSpPr>
          <p:cNvPr id="3" name="Grupo 2">
            <a:extLst>
              <a:ext uri="{FF2B5EF4-FFF2-40B4-BE49-F238E27FC236}">
                <a16:creationId xmlns:a16="http://schemas.microsoft.com/office/drawing/2014/main" id="{16D10734-607B-0304-25FC-4DF4F0A925DF}"/>
              </a:ext>
            </a:extLst>
          </p:cNvPr>
          <p:cNvGrpSpPr/>
          <p:nvPr/>
        </p:nvGrpSpPr>
        <p:grpSpPr>
          <a:xfrm>
            <a:off x="128435" y="1368609"/>
            <a:ext cx="883741" cy="1249048"/>
            <a:chOff x="959331" y="1384772"/>
            <a:chExt cx="1363800" cy="1886342"/>
          </a:xfrm>
        </p:grpSpPr>
        <p:sp>
          <p:nvSpPr>
            <p:cNvPr id="8" name="Elipse 7">
              <a:extLst>
                <a:ext uri="{FF2B5EF4-FFF2-40B4-BE49-F238E27FC236}">
                  <a16:creationId xmlns:a16="http://schemas.microsoft.com/office/drawing/2014/main" id="{344EDEFE-7AC7-316E-B493-A90D475319D8}"/>
                </a:ext>
              </a:extLst>
            </p:cNvPr>
            <p:cNvSpPr/>
            <p:nvPr/>
          </p:nvSpPr>
          <p:spPr>
            <a:xfrm rot="1444518">
              <a:off x="959331" y="1384772"/>
              <a:ext cx="1363800" cy="1886342"/>
            </a:xfrm>
            <a:prstGeom prst="ellipse">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9EF228A-2F94-28C0-CDBD-BAFF3969C462}"/>
                </a:ext>
              </a:extLst>
            </p:cNvPr>
            <p:cNvSpPr/>
            <p:nvPr/>
          </p:nvSpPr>
          <p:spPr>
            <a:xfrm>
              <a:off x="1054508" y="1736521"/>
              <a:ext cx="1173448" cy="11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a:ln>
                    <a:noFill/>
                  </a:ln>
                  <a:solidFill>
                    <a:prstClr val="white"/>
                  </a:solidFill>
                  <a:effectLst/>
                  <a:uLnTx/>
                  <a:uFillTx/>
                  <a:latin typeface="Calibri" panose="020F0502020204030204"/>
                  <a:ea typeface="+mn-ea"/>
                  <a:cs typeface="+mn-cs"/>
                </a:rPr>
                <a:t>Insertar Foto</a:t>
              </a:r>
              <a:endParaRPr kumimoji="0" lang="es-CO"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 name="Grupo 44">
            <a:extLst>
              <a:ext uri="{FF2B5EF4-FFF2-40B4-BE49-F238E27FC236}">
                <a16:creationId xmlns:a16="http://schemas.microsoft.com/office/drawing/2014/main" id="{C3A262A6-59CB-F2F5-304D-9AD18AA6E91E}"/>
              </a:ext>
            </a:extLst>
          </p:cNvPr>
          <p:cNvGrpSpPr/>
          <p:nvPr/>
        </p:nvGrpSpPr>
        <p:grpSpPr>
          <a:xfrm>
            <a:off x="128435" y="2794918"/>
            <a:ext cx="883741" cy="1249048"/>
            <a:chOff x="959331" y="1384772"/>
            <a:chExt cx="1363800" cy="1886342"/>
          </a:xfrm>
        </p:grpSpPr>
        <p:sp>
          <p:nvSpPr>
            <p:cNvPr id="47" name="Elipse 46">
              <a:extLst>
                <a:ext uri="{FF2B5EF4-FFF2-40B4-BE49-F238E27FC236}">
                  <a16:creationId xmlns:a16="http://schemas.microsoft.com/office/drawing/2014/main" id="{B51FD893-D1E9-B2EB-B3B8-21DAC366559E}"/>
                </a:ext>
              </a:extLst>
            </p:cNvPr>
            <p:cNvSpPr/>
            <p:nvPr/>
          </p:nvSpPr>
          <p:spPr>
            <a:xfrm rot="1444518">
              <a:off x="959331" y="1384772"/>
              <a:ext cx="1363800" cy="1886342"/>
            </a:xfrm>
            <a:prstGeom prst="ellipse">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Rectángulo 47">
              <a:extLst>
                <a:ext uri="{FF2B5EF4-FFF2-40B4-BE49-F238E27FC236}">
                  <a16:creationId xmlns:a16="http://schemas.microsoft.com/office/drawing/2014/main" id="{52A48CB8-7F25-3E52-435C-DDFEFEA22478}"/>
                </a:ext>
              </a:extLst>
            </p:cNvPr>
            <p:cNvSpPr/>
            <p:nvPr/>
          </p:nvSpPr>
          <p:spPr>
            <a:xfrm>
              <a:off x="1054508" y="1736521"/>
              <a:ext cx="1173448" cy="11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a:ln>
                    <a:noFill/>
                  </a:ln>
                  <a:solidFill>
                    <a:prstClr val="white"/>
                  </a:solidFill>
                  <a:effectLst/>
                  <a:uLnTx/>
                  <a:uFillTx/>
                  <a:latin typeface="Calibri" panose="020F0502020204030204"/>
                  <a:ea typeface="+mn-ea"/>
                  <a:cs typeface="+mn-cs"/>
                </a:rPr>
                <a:t>Insertar Foto</a:t>
              </a:r>
              <a:endParaRPr kumimoji="0" lang="es-CO"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 name="Grupo 54">
            <a:extLst>
              <a:ext uri="{FF2B5EF4-FFF2-40B4-BE49-F238E27FC236}">
                <a16:creationId xmlns:a16="http://schemas.microsoft.com/office/drawing/2014/main" id="{ECEFCEB4-05A0-F734-6B2A-45EB13B99447}"/>
              </a:ext>
            </a:extLst>
          </p:cNvPr>
          <p:cNvGrpSpPr/>
          <p:nvPr/>
        </p:nvGrpSpPr>
        <p:grpSpPr>
          <a:xfrm>
            <a:off x="66762" y="4089430"/>
            <a:ext cx="883741" cy="1249048"/>
            <a:chOff x="959331" y="1384772"/>
            <a:chExt cx="1363800" cy="1886342"/>
          </a:xfrm>
        </p:grpSpPr>
        <p:sp>
          <p:nvSpPr>
            <p:cNvPr id="57" name="Elipse 56">
              <a:extLst>
                <a:ext uri="{FF2B5EF4-FFF2-40B4-BE49-F238E27FC236}">
                  <a16:creationId xmlns:a16="http://schemas.microsoft.com/office/drawing/2014/main" id="{1C36BA51-82ED-BE29-87D6-E45C1D11E3E0}"/>
                </a:ext>
              </a:extLst>
            </p:cNvPr>
            <p:cNvSpPr/>
            <p:nvPr/>
          </p:nvSpPr>
          <p:spPr>
            <a:xfrm rot="1444518">
              <a:off x="959331" y="1384772"/>
              <a:ext cx="1363800" cy="1886342"/>
            </a:xfrm>
            <a:prstGeom prst="ellipse">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ángulo 57">
              <a:extLst>
                <a:ext uri="{FF2B5EF4-FFF2-40B4-BE49-F238E27FC236}">
                  <a16:creationId xmlns:a16="http://schemas.microsoft.com/office/drawing/2014/main" id="{B5114EB4-EA7A-E0CF-2E26-03841C87D7DB}"/>
                </a:ext>
              </a:extLst>
            </p:cNvPr>
            <p:cNvSpPr/>
            <p:nvPr/>
          </p:nvSpPr>
          <p:spPr>
            <a:xfrm>
              <a:off x="1054508" y="1736521"/>
              <a:ext cx="1173448" cy="11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a:ln>
                    <a:noFill/>
                  </a:ln>
                  <a:solidFill>
                    <a:prstClr val="white"/>
                  </a:solidFill>
                  <a:effectLst/>
                  <a:uLnTx/>
                  <a:uFillTx/>
                  <a:latin typeface="Calibri" panose="020F0502020204030204"/>
                  <a:ea typeface="+mn-ea"/>
                  <a:cs typeface="+mn-cs"/>
                </a:rPr>
                <a:t>Insertar Foto</a:t>
              </a:r>
              <a:endParaRPr kumimoji="0" lang="es-CO"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60" name="Grupo 59">
            <a:extLst>
              <a:ext uri="{FF2B5EF4-FFF2-40B4-BE49-F238E27FC236}">
                <a16:creationId xmlns:a16="http://schemas.microsoft.com/office/drawing/2014/main" id="{75F76A22-6612-92A7-1261-AF7324DA812F}"/>
              </a:ext>
            </a:extLst>
          </p:cNvPr>
          <p:cNvGrpSpPr/>
          <p:nvPr/>
        </p:nvGrpSpPr>
        <p:grpSpPr>
          <a:xfrm>
            <a:off x="66762" y="5528618"/>
            <a:ext cx="883741" cy="1249048"/>
            <a:chOff x="959331" y="1384772"/>
            <a:chExt cx="1363800" cy="1886342"/>
          </a:xfrm>
        </p:grpSpPr>
        <p:sp>
          <p:nvSpPr>
            <p:cNvPr id="62" name="Elipse 61">
              <a:extLst>
                <a:ext uri="{FF2B5EF4-FFF2-40B4-BE49-F238E27FC236}">
                  <a16:creationId xmlns:a16="http://schemas.microsoft.com/office/drawing/2014/main" id="{BA48B69D-CC49-6DA7-0AC2-C23907C46A1E}"/>
                </a:ext>
              </a:extLst>
            </p:cNvPr>
            <p:cNvSpPr/>
            <p:nvPr/>
          </p:nvSpPr>
          <p:spPr>
            <a:xfrm rot="1444518">
              <a:off x="959331" y="1384772"/>
              <a:ext cx="1363800" cy="1886342"/>
            </a:xfrm>
            <a:prstGeom prst="ellipse">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ángulo 62">
              <a:extLst>
                <a:ext uri="{FF2B5EF4-FFF2-40B4-BE49-F238E27FC236}">
                  <a16:creationId xmlns:a16="http://schemas.microsoft.com/office/drawing/2014/main" id="{9856FB3B-ECAE-4ABF-BD34-6C3D53FEDABA}"/>
                </a:ext>
              </a:extLst>
            </p:cNvPr>
            <p:cNvSpPr/>
            <p:nvPr/>
          </p:nvSpPr>
          <p:spPr>
            <a:xfrm>
              <a:off x="1054508" y="1736521"/>
              <a:ext cx="1173448" cy="1182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dirty="0">
                  <a:ln>
                    <a:noFill/>
                  </a:ln>
                  <a:solidFill>
                    <a:prstClr val="white"/>
                  </a:solidFill>
                  <a:effectLst/>
                  <a:uLnTx/>
                  <a:uFillTx/>
                  <a:latin typeface="Calibri" panose="020F0502020204030204"/>
                  <a:ea typeface="+mn-ea"/>
                  <a:cs typeface="+mn-cs"/>
                </a:rPr>
                <a:t>Insertar Foto</a:t>
              </a:r>
              <a:endParaRPr kumimoji="0" lang="es-CO"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65" name="Conector recto 64">
            <a:extLst>
              <a:ext uri="{FF2B5EF4-FFF2-40B4-BE49-F238E27FC236}">
                <a16:creationId xmlns:a16="http://schemas.microsoft.com/office/drawing/2014/main" id="{23C751EE-D08F-A176-EE39-9E218C85997C}"/>
              </a:ext>
            </a:extLst>
          </p:cNvPr>
          <p:cNvCxnSpPr>
            <a:cxnSpLocks/>
          </p:cNvCxnSpPr>
          <p:nvPr/>
        </p:nvCxnSpPr>
        <p:spPr>
          <a:xfrm flipH="1">
            <a:off x="6085267" y="2202073"/>
            <a:ext cx="7155" cy="39356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7E291234-2700-44D3-B5E1-45496CBFC6C7}"/>
              </a:ext>
            </a:extLst>
          </p:cNvPr>
          <p:cNvSpPr txBox="1"/>
          <p:nvPr/>
        </p:nvSpPr>
        <p:spPr>
          <a:xfrm>
            <a:off x="6987399" y="1264217"/>
            <a:ext cx="331891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dirty="0">
                <a:solidFill>
                  <a:prstClr val="black"/>
                </a:solidFill>
                <a:latin typeface="Arial Black" panose="020B0A04020102020204" pitchFamily="34" charset="0"/>
              </a:rPr>
              <a:t>P</a:t>
            </a:r>
            <a:r>
              <a:rPr kumimoji="0" lang="es-MX" sz="1100" b="0" i="0" u="none" strike="noStrike" kern="1200" cap="none" spc="0" normalizeH="0" baseline="0" noProof="0" dirty="0" err="1">
                <a:ln>
                  <a:noFill/>
                </a:ln>
                <a:solidFill>
                  <a:prstClr val="black"/>
                </a:solidFill>
                <a:effectLst/>
                <a:uLnTx/>
                <a:uFillTx/>
                <a:latin typeface="Arial Black" panose="020B0A04020102020204" pitchFamily="34" charset="0"/>
                <a:ea typeface="+mn-ea"/>
                <a:cs typeface="+mn-cs"/>
              </a:rPr>
              <a:t>rototipo</a:t>
            </a:r>
            <a:r>
              <a:rPr kumimoji="0" lang="es-MX" sz="11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 entregado</a:t>
            </a:r>
            <a:endParaRPr kumimoji="0" lang="es-CO" sz="11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31" name="CuadroTexto 30">
            <a:extLst>
              <a:ext uri="{FF2B5EF4-FFF2-40B4-BE49-F238E27FC236}">
                <a16:creationId xmlns:a16="http://schemas.microsoft.com/office/drawing/2014/main" id="{333B5F75-4722-4E90-9B33-D0BA33DDFBDD}"/>
              </a:ext>
            </a:extLst>
          </p:cNvPr>
          <p:cNvSpPr txBox="1"/>
          <p:nvPr/>
        </p:nvSpPr>
        <p:spPr>
          <a:xfrm>
            <a:off x="1885684" y="1264217"/>
            <a:ext cx="331891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100" dirty="0">
                <a:solidFill>
                  <a:prstClr val="black"/>
                </a:solidFill>
                <a:latin typeface="Arial Black" panose="020B0A04020102020204" pitchFamily="34" charset="0"/>
              </a:rPr>
              <a:t>P</a:t>
            </a:r>
            <a:r>
              <a:rPr kumimoji="0" lang="es-MX" sz="1100" b="0" i="0" u="none" strike="noStrike" kern="1200" cap="none" spc="0" normalizeH="0" baseline="0" noProof="0" dirty="0" err="1">
                <a:ln>
                  <a:noFill/>
                </a:ln>
                <a:solidFill>
                  <a:prstClr val="black"/>
                </a:solidFill>
                <a:effectLst/>
                <a:uLnTx/>
                <a:uFillTx/>
                <a:latin typeface="Arial Black" panose="020B0A04020102020204" pitchFamily="34" charset="0"/>
                <a:ea typeface="+mn-ea"/>
                <a:cs typeface="+mn-cs"/>
              </a:rPr>
              <a:t>rototipo</a:t>
            </a:r>
            <a:r>
              <a:rPr kumimoji="0" lang="es-MX" sz="11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 fachada</a:t>
            </a:r>
            <a:endParaRPr kumimoji="0" lang="es-CO" sz="11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pic>
        <p:nvPicPr>
          <p:cNvPr id="5" name="Imagen 4">
            <a:extLst>
              <a:ext uri="{FF2B5EF4-FFF2-40B4-BE49-F238E27FC236}">
                <a16:creationId xmlns:a16="http://schemas.microsoft.com/office/drawing/2014/main" id="{B65CC9E6-C03E-C885-0E5C-5A8E707663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52" t="6132" r="16482" b="18344"/>
          <a:stretch/>
        </p:blipFill>
        <p:spPr>
          <a:xfrm>
            <a:off x="192470" y="1590864"/>
            <a:ext cx="771285" cy="925678"/>
          </a:xfrm>
          <a:prstGeom prst="rect">
            <a:avLst/>
          </a:prstGeom>
        </p:spPr>
      </p:pic>
      <p:pic>
        <p:nvPicPr>
          <p:cNvPr id="11" name="Imagen 10">
            <a:extLst>
              <a:ext uri="{FF2B5EF4-FFF2-40B4-BE49-F238E27FC236}">
                <a16:creationId xmlns:a16="http://schemas.microsoft.com/office/drawing/2014/main" id="{576A585E-5F39-8AF1-2402-42F8BEB27F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360" t="19802"/>
          <a:stretch/>
        </p:blipFill>
        <p:spPr>
          <a:xfrm>
            <a:off x="185000" y="2968917"/>
            <a:ext cx="778755" cy="954828"/>
          </a:xfrm>
          <a:prstGeom prst="rect">
            <a:avLst/>
          </a:prstGeom>
        </p:spPr>
      </p:pic>
      <p:pic>
        <p:nvPicPr>
          <p:cNvPr id="14" name="Imagen 13">
            <a:extLst>
              <a:ext uri="{FF2B5EF4-FFF2-40B4-BE49-F238E27FC236}">
                <a16:creationId xmlns:a16="http://schemas.microsoft.com/office/drawing/2014/main" id="{0F1A0712-F9BA-174F-9188-A1B9311DD028}"/>
              </a:ext>
            </a:extLst>
          </p:cNvPr>
          <p:cNvPicPr>
            <a:picLocks noChangeAspect="1"/>
          </p:cNvPicPr>
          <p:nvPr/>
        </p:nvPicPr>
        <p:blipFill>
          <a:blip r:embed="rId6"/>
          <a:stretch>
            <a:fillRect/>
          </a:stretch>
        </p:blipFill>
        <p:spPr>
          <a:xfrm>
            <a:off x="1290178" y="1530255"/>
            <a:ext cx="4509931" cy="2535598"/>
          </a:xfrm>
          <a:prstGeom prst="rect">
            <a:avLst/>
          </a:prstGeom>
        </p:spPr>
      </p:pic>
      <p:pic>
        <p:nvPicPr>
          <p:cNvPr id="16" name="Imagen 15">
            <a:extLst>
              <a:ext uri="{FF2B5EF4-FFF2-40B4-BE49-F238E27FC236}">
                <a16:creationId xmlns:a16="http://schemas.microsoft.com/office/drawing/2014/main" id="{0E597574-2353-5ABB-2628-0EBDA2764039}"/>
              </a:ext>
            </a:extLst>
          </p:cNvPr>
          <p:cNvPicPr>
            <a:picLocks noChangeAspect="1"/>
          </p:cNvPicPr>
          <p:nvPr/>
        </p:nvPicPr>
        <p:blipFill>
          <a:blip r:embed="rId7"/>
          <a:stretch>
            <a:fillRect/>
          </a:stretch>
        </p:blipFill>
        <p:spPr>
          <a:xfrm>
            <a:off x="1297334" y="4134890"/>
            <a:ext cx="4509931" cy="2535598"/>
          </a:xfrm>
          <a:prstGeom prst="rect">
            <a:avLst/>
          </a:prstGeom>
        </p:spPr>
      </p:pic>
      <p:pic>
        <p:nvPicPr>
          <p:cNvPr id="10" name="Imagen 9">
            <a:extLst>
              <a:ext uri="{FF2B5EF4-FFF2-40B4-BE49-F238E27FC236}">
                <a16:creationId xmlns:a16="http://schemas.microsoft.com/office/drawing/2014/main" id="{F16A52B1-2C80-A5A4-DA7E-C6B88EF5FC9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154" t="25508" r="12580" b="15377"/>
          <a:stretch/>
        </p:blipFill>
        <p:spPr>
          <a:xfrm>
            <a:off x="115185" y="5761528"/>
            <a:ext cx="800150" cy="908960"/>
          </a:xfrm>
          <a:prstGeom prst="rect">
            <a:avLst/>
          </a:prstGeom>
        </p:spPr>
      </p:pic>
      <p:pic>
        <p:nvPicPr>
          <p:cNvPr id="15" name="Imagen 14">
            <a:extLst>
              <a:ext uri="{FF2B5EF4-FFF2-40B4-BE49-F238E27FC236}">
                <a16:creationId xmlns:a16="http://schemas.microsoft.com/office/drawing/2014/main" id="{90FB5835-02A4-F1B5-080C-C8627B10D01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593" t="10442" r="11237" b="10502"/>
          <a:stretch/>
        </p:blipFill>
        <p:spPr>
          <a:xfrm>
            <a:off x="128437" y="4318455"/>
            <a:ext cx="822066" cy="895919"/>
          </a:xfrm>
          <a:prstGeom prst="rect">
            <a:avLst/>
          </a:prstGeom>
        </p:spPr>
      </p:pic>
      <p:pic>
        <p:nvPicPr>
          <p:cNvPr id="17" name="Imagen 16">
            <a:extLst>
              <a:ext uri="{FF2B5EF4-FFF2-40B4-BE49-F238E27FC236}">
                <a16:creationId xmlns:a16="http://schemas.microsoft.com/office/drawing/2014/main" id="{C528AD90-C5BD-D23E-3984-E3446DEFFF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41530" y="4165877"/>
            <a:ext cx="4474160" cy="2496388"/>
          </a:xfrm>
          <a:prstGeom prst="rect">
            <a:avLst/>
          </a:prstGeom>
        </p:spPr>
      </p:pic>
      <p:pic>
        <p:nvPicPr>
          <p:cNvPr id="19" name="Imagen 18">
            <a:extLst>
              <a:ext uri="{FF2B5EF4-FFF2-40B4-BE49-F238E27FC236}">
                <a16:creationId xmlns:a16="http://schemas.microsoft.com/office/drawing/2014/main" id="{F9729D22-F147-189A-C093-487B0F259E3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62026" y="1539280"/>
            <a:ext cx="4502776" cy="2536329"/>
          </a:xfrm>
          <a:prstGeom prst="rect">
            <a:avLst/>
          </a:prstGeom>
        </p:spPr>
      </p:pic>
    </p:spTree>
    <p:extLst>
      <p:ext uri="{BB962C8B-B14F-4D97-AF65-F5344CB8AC3E}">
        <p14:creationId xmlns:p14="http://schemas.microsoft.com/office/powerpoint/2010/main" val="423738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 logo fotografías e imágenes de alta resolución - Alamy">
            <a:extLst>
              <a:ext uri="{FF2B5EF4-FFF2-40B4-BE49-F238E27FC236}">
                <a16:creationId xmlns:a16="http://schemas.microsoft.com/office/drawing/2014/main" id="{AD4E5ECA-B056-C356-7CFA-D6AD6B9A4F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0" t="14767" r="19224" b="24662"/>
          <a:stretch/>
        </p:blipFill>
        <p:spPr bwMode="auto">
          <a:xfrm>
            <a:off x="249561" y="1279893"/>
            <a:ext cx="1127440" cy="113871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3"/>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4"/>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sz="1800" b="1" i="0" u="none" strike="noStrike" baseline="0" dirty="0">
                <a:solidFill>
                  <a:srgbClr val="000000"/>
                </a:solidFill>
                <a:latin typeface="Arial" panose="020B0604020202020204" pitchFamily="34" charset="0"/>
              </a:rPr>
              <a:t>PROBLEMA DE NEGOCIO</a:t>
            </a:r>
            <a:endParaRPr kumimoji="0" lang="es-CO" sz="1800" b="0" i="0"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p:txBody>
      </p:sp>
      <p:sp>
        <p:nvSpPr>
          <p:cNvPr id="2" name="Marcador de contenido 2">
            <a:extLst>
              <a:ext uri="{FF2B5EF4-FFF2-40B4-BE49-F238E27FC236}">
                <a16:creationId xmlns:a16="http://schemas.microsoft.com/office/drawing/2014/main" id="{8489C81A-D999-1199-B3FE-9E8D513C1C1E}"/>
              </a:ext>
            </a:extLst>
          </p:cNvPr>
          <p:cNvSpPr txBox="1">
            <a:spLocks/>
          </p:cNvSpPr>
          <p:nvPr/>
        </p:nvSpPr>
        <p:spPr>
          <a:xfrm>
            <a:off x="1553849" y="1460739"/>
            <a:ext cx="10058594" cy="6463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CO" sz="1800" b="1" dirty="0" err="1"/>
              <a:t>Frubana</a:t>
            </a:r>
            <a:r>
              <a:rPr lang="es-CO" sz="1800" b="1" dirty="0"/>
              <a:t>:   </a:t>
            </a:r>
            <a:r>
              <a:rPr lang="es-CO" sz="1800" dirty="0"/>
              <a:t>Conecta a productores y consumidores de productos agrícolas a través de plataformas digitales. </a:t>
            </a:r>
          </a:p>
          <a:p>
            <a:pPr algn="l"/>
            <a:r>
              <a:rPr lang="es-CO" sz="1800" dirty="0"/>
              <a:t>En 3 países (Colombia, México, Brasil) y 10 ciudades.</a:t>
            </a:r>
          </a:p>
          <a:p>
            <a:pPr algn="l"/>
            <a:endParaRPr lang="es-CO" sz="1800" dirty="0"/>
          </a:p>
        </p:txBody>
      </p:sp>
      <p:pic>
        <p:nvPicPr>
          <p:cNvPr id="5" name="Picture 6" descr="Innovación - Iconos gratis de tecnología">
            <a:extLst>
              <a:ext uri="{FF2B5EF4-FFF2-40B4-BE49-F238E27FC236}">
                <a16:creationId xmlns:a16="http://schemas.microsoft.com/office/drawing/2014/main" id="{2E60A3F4-1853-EF52-2965-ECFB2CC698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462" y="2741385"/>
            <a:ext cx="890165" cy="8901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6283E7B-A383-69EA-8370-61E6D80D1EFF}"/>
              </a:ext>
            </a:extLst>
          </p:cNvPr>
          <p:cNvSpPr txBox="1"/>
          <p:nvPr/>
        </p:nvSpPr>
        <p:spPr>
          <a:xfrm>
            <a:off x="1553849" y="4067575"/>
            <a:ext cx="9313005" cy="369332"/>
          </a:xfrm>
          <a:prstGeom prst="rect">
            <a:avLst/>
          </a:prstGeom>
          <a:noFill/>
        </p:spPr>
        <p:txBody>
          <a:bodyPr wrap="square">
            <a:spAutoFit/>
          </a:bodyPr>
          <a:lstStyle/>
          <a:p>
            <a:r>
              <a:rPr lang="es-ES" sz="1800" dirty="0"/>
              <a:t>El </a:t>
            </a:r>
            <a:r>
              <a:rPr lang="es-ES" sz="1800" b="1" dirty="0"/>
              <a:t>usuario objetivo </a:t>
            </a:r>
            <a:r>
              <a:rPr lang="es-ES" sz="1800" dirty="0"/>
              <a:t>de nuestro artefacto corresponde a las áreas de Ventas y Producto </a:t>
            </a:r>
            <a:r>
              <a:rPr lang="es-ES" dirty="0"/>
              <a:t>de </a:t>
            </a:r>
            <a:r>
              <a:rPr lang="es-ES" sz="1800" dirty="0" err="1"/>
              <a:t>Frubana</a:t>
            </a:r>
            <a:r>
              <a:rPr lang="es-ES" sz="1800" dirty="0"/>
              <a:t>.</a:t>
            </a:r>
          </a:p>
        </p:txBody>
      </p:sp>
      <p:pic>
        <p:nvPicPr>
          <p:cNvPr id="2050" name="Picture 2" descr="Perfil - Iconos gratis de personas">
            <a:extLst>
              <a:ext uri="{FF2B5EF4-FFF2-40B4-BE49-F238E27FC236}">
                <a16:creationId xmlns:a16="http://schemas.microsoft.com/office/drawing/2014/main" id="{7FA5F5CB-98C3-9727-DD0C-B7381A228E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042" y="3921169"/>
            <a:ext cx="704523" cy="70452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D07ECD02-33D7-A1A4-B7A2-6E9E34C72B8C}"/>
              </a:ext>
            </a:extLst>
          </p:cNvPr>
          <p:cNvSpPr txBox="1"/>
          <p:nvPr/>
        </p:nvSpPr>
        <p:spPr>
          <a:xfrm>
            <a:off x="1449144" y="2546361"/>
            <a:ext cx="10163299" cy="1200329"/>
          </a:xfrm>
          <a:prstGeom prst="rect">
            <a:avLst/>
          </a:prstGeom>
          <a:noFill/>
        </p:spPr>
        <p:txBody>
          <a:bodyPr wrap="square">
            <a:spAutoFit/>
          </a:bodyPr>
          <a:lstStyle/>
          <a:p>
            <a:r>
              <a:rPr lang="es-ES" sz="1800" dirty="0"/>
              <a:t>El artefacto final corresponde a un </a:t>
            </a:r>
            <a:r>
              <a:rPr lang="es-ES" sz="1800" b="1" dirty="0" err="1"/>
              <a:t>dashboard</a:t>
            </a:r>
            <a:r>
              <a:rPr lang="es-ES" sz="1800" dirty="0"/>
              <a:t> que tiene como </a:t>
            </a:r>
            <a:r>
              <a:rPr lang="es-ES" sz="1800" b="1" dirty="0"/>
              <a:t>objetivo principal</a:t>
            </a:r>
            <a:r>
              <a:rPr lang="es-ES" sz="1800" dirty="0"/>
              <a:t>, proporcionar a </a:t>
            </a:r>
            <a:r>
              <a:rPr lang="es-ES" sz="1800" dirty="0" err="1"/>
              <a:t>Frubana</a:t>
            </a:r>
            <a:r>
              <a:rPr lang="es-ES" sz="1800" dirty="0"/>
              <a:t> una herramienta analítica que permita: </a:t>
            </a:r>
          </a:p>
          <a:p>
            <a:pPr marL="285750" indent="-285750">
              <a:buFont typeface="Arial" panose="020B0604020202020204" pitchFamily="34" charset="0"/>
              <a:buChar char="•"/>
            </a:pPr>
            <a:r>
              <a:rPr lang="es-ES" dirty="0"/>
              <a:t>C</a:t>
            </a:r>
            <a:r>
              <a:rPr lang="es-ES" sz="1800" dirty="0"/>
              <a:t>omprender el comportamiento de venta de productos, mediante el análisis de canasta.</a:t>
            </a:r>
          </a:p>
          <a:p>
            <a:pPr marL="285750" indent="-285750">
              <a:buFont typeface="Arial" panose="020B0604020202020204" pitchFamily="34" charset="0"/>
              <a:buChar char="•"/>
            </a:pPr>
            <a:r>
              <a:rPr lang="es-ES" dirty="0"/>
              <a:t>Detectar</a:t>
            </a:r>
            <a:r>
              <a:rPr lang="es-ES" sz="1800" dirty="0"/>
              <a:t> anomalías por producto sobre el aumento o disminución del número y/o cantidad de ventas.</a:t>
            </a:r>
          </a:p>
        </p:txBody>
      </p:sp>
      <p:sp>
        <p:nvSpPr>
          <p:cNvPr id="8" name="CuadroTexto 7">
            <a:extLst>
              <a:ext uri="{FF2B5EF4-FFF2-40B4-BE49-F238E27FC236}">
                <a16:creationId xmlns:a16="http://schemas.microsoft.com/office/drawing/2014/main" id="{59D291EA-3F99-1400-93ED-C5CD4A5376FA}"/>
              </a:ext>
            </a:extLst>
          </p:cNvPr>
          <p:cNvSpPr txBox="1"/>
          <p:nvPr/>
        </p:nvSpPr>
        <p:spPr>
          <a:xfrm>
            <a:off x="1476924" y="4792930"/>
            <a:ext cx="9796411" cy="1477328"/>
          </a:xfrm>
          <a:prstGeom prst="rect">
            <a:avLst/>
          </a:prstGeom>
          <a:noFill/>
        </p:spPr>
        <p:txBody>
          <a:bodyPr wrap="square">
            <a:spAutoFit/>
          </a:bodyPr>
          <a:lstStyle/>
          <a:p>
            <a:r>
              <a:rPr lang="es-ES" b="1" dirty="0"/>
              <a:t>Métricas de negocio: </a:t>
            </a:r>
            <a:r>
              <a:rPr lang="es-ES" dirty="0"/>
              <a:t>La solución entregada será  </a:t>
            </a:r>
            <a:r>
              <a:rPr lang="es-ES" sz="1800" dirty="0"/>
              <a:t>insumo para la toma de decisiones, en busca de </a:t>
            </a:r>
            <a:r>
              <a:rPr lang="es-ES" dirty="0"/>
              <a:t>optimizar</a:t>
            </a:r>
            <a:r>
              <a:rPr lang="es-ES" sz="1800" dirty="0"/>
              <a:t> la operación de la empresa, lo que se estima pueda conducir a mejoras </a:t>
            </a:r>
            <a:r>
              <a:rPr lang="es-ES" dirty="0"/>
              <a:t>sobre:</a:t>
            </a:r>
            <a:endParaRPr lang="es-ES" sz="1800" dirty="0"/>
          </a:p>
          <a:p>
            <a:pPr marL="285750" indent="-285750">
              <a:buFont typeface="Wingdings" panose="05000000000000000000" pitchFamily="2" charset="2"/>
              <a:buChar char="ü"/>
            </a:pPr>
            <a:r>
              <a:rPr lang="es-ES" dirty="0"/>
              <a:t>Venta cruzada de productos.</a:t>
            </a:r>
          </a:p>
          <a:p>
            <a:pPr marL="285750" indent="-285750">
              <a:buFont typeface="Wingdings" panose="05000000000000000000" pitchFamily="2" charset="2"/>
              <a:buChar char="ü"/>
            </a:pPr>
            <a:r>
              <a:rPr lang="es-ES" dirty="0"/>
              <a:t>Número de unidades vendidas por orden de venta.</a:t>
            </a:r>
          </a:p>
          <a:p>
            <a:pPr marL="285750" indent="-285750">
              <a:buFont typeface="Wingdings" panose="05000000000000000000" pitchFamily="2" charset="2"/>
              <a:buChar char="ü"/>
            </a:pPr>
            <a:r>
              <a:rPr lang="es-ES" dirty="0"/>
              <a:t>Rotación de inventario.</a:t>
            </a:r>
            <a:endParaRPr lang="es-ES" sz="1800" dirty="0"/>
          </a:p>
        </p:txBody>
      </p:sp>
      <p:pic>
        <p:nvPicPr>
          <p:cNvPr id="10" name="Picture 8" descr="Objetivo dibujo / LetsDrawIt">
            <a:extLst>
              <a:ext uri="{FF2B5EF4-FFF2-40B4-BE49-F238E27FC236}">
                <a16:creationId xmlns:a16="http://schemas.microsoft.com/office/drawing/2014/main" id="{B232CBA8-400C-8AC4-B424-306131BE99E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1705" y="4915311"/>
            <a:ext cx="890165" cy="8901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4 tipos de análisis de datos: descriptivo, de diagnóstico, predictivo y  prescriptivo » 2024">
            <a:extLst>
              <a:ext uri="{FF2B5EF4-FFF2-40B4-BE49-F238E27FC236}">
                <a16:creationId xmlns:a16="http://schemas.microsoft.com/office/drawing/2014/main" id="{32D7C092-0DA1-2FCC-4128-8BCB8BC65AC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285" y="6141896"/>
            <a:ext cx="806585" cy="65374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B61A8ECD-0CBE-8839-0CF6-46CD58127BAA}"/>
              </a:ext>
            </a:extLst>
          </p:cNvPr>
          <p:cNvSpPr txBox="1"/>
          <p:nvPr/>
        </p:nvSpPr>
        <p:spPr>
          <a:xfrm>
            <a:off x="1553849" y="6404569"/>
            <a:ext cx="6096000" cy="369332"/>
          </a:xfrm>
          <a:prstGeom prst="rect">
            <a:avLst/>
          </a:prstGeom>
          <a:noFill/>
        </p:spPr>
        <p:txBody>
          <a:bodyPr wrap="square">
            <a:spAutoFit/>
          </a:bodyPr>
          <a:lstStyle/>
          <a:p>
            <a:r>
              <a:rPr lang="es-ES" sz="1800" kern="1200" dirty="0">
                <a:solidFill>
                  <a:schemeClr val="tx1"/>
                </a:solidFill>
                <a:latin typeface="+mn-lt"/>
                <a:ea typeface="+mn-ea"/>
                <a:cs typeface="+mn-cs"/>
              </a:rPr>
              <a:t>El enfoque analítico es </a:t>
            </a:r>
            <a:r>
              <a:rPr lang="es-ES" sz="1800" b="1" kern="1200" dirty="0">
                <a:solidFill>
                  <a:schemeClr val="tx1"/>
                </a:solidFill>
                <a:latin typeface="+mn-lt"/>
                <a:ea typeface="+mn-ea"/>
                <a:cs typeface="+mn-cs"/>
              </a:rPr>
              <a:t>descriptivo.</a:t>
            </a:r>
            <a:endParaRPr lang="es-CO" dirty="0"/>
          </a:p>
        </p:txBody>
      </p:sp>
    </p:spTree>
    <p:extLst>
      <p:ext uri="{BB962C8B-B14F-4D97-AF65-F5344CB8AC3E}">
        <p14:creationId xmlns:p14="http://schemas.microsoft.com/office/powerpoint/2010/main" val="127821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799513" y="796750"/>
            <a:ext cx="10163300" cy="369332"/>
          </a:xfrm>
          <a:prstGeom prst="rect">
            <a:avLst/>
          </a:prstGeom>
          <a:noFill/>
        </p:spPr>
        <p:txBody>
          <a:bodyPr wrap="square" rtlCol="0">
            <a:spAutoFit/>
          </a:bodyPr>
          <a:lstStyle/>
          <a:p>
            <a:pPr algn="l"/>
            <a:r>
              <a:rPr lang="es-ES" b="1" dirty="0">
                <a:solidFill>
                  <a:srgbClr val="000000"/>
                </a:solidFill>
                <a:latin typeface="Arial" panose="020B0604020202020204" pitchFamily="34" charset="0"/>
              </a:rPr>
              <a:t>REQUERIMIENTOS ABORDADOS</a:t>
            </a:r>
            <a:endParaRPr lang="es-CO" b="1" dirty="0">
              <a:solidFill>
                <a:srgbClr val="000000"/>
              </a:solidFill>
              <a:latin typeface="Arial" panose="020B0604020202020204" pitchFamily="34" charset="0"/>
            </a:endParaRPr>
          </a:p>
        </p:txBody>
      </p:sp>
      <p:graphicFrame>
        <p:nvGraphicFramePr>
          <p:cNvPr id="10" name="Tabla 9">
            <a:extLst>
              <a:ext uri="{FF2B5EF4-FFF2-40B4-BE49-F238E27FC236}">
                <a16:creationId xmlns:a16="http://schemas.microsoft.com/office/drawing/2014/main" id="{2CFFD466-1E82-06AE-6A7F-773A9C7F3012}"/>
              </a:ext>
            </a:extLst>
          </p:cNvPr>
          <p:cNvGraphicFramePr>
            <a:graphicFrameLocks noGrp="1"/>
          </p:cNvGraphicFramePr>
          <p:nvPr>
            <p:extLst>
              <p:ext uri="{D42A27DB-BD31-4B8C-83A1-F6EECF244321}">
                <p14:modId xmlns:p14="http://schemas.microsoft.com/office/powerpoint/2010/main" val="3018228325"/>
              </p:ext>
            </p:extLst>
          </p:nvPr>
        </p:nvGraphicFramePr>
        <p:xfrm>
          <a:off x="1013743" y="1382658"/>
          <a:ext cx="9826533" cy="4628747"/>
        </p:xfrm>
        <a:graphic>
          <a:graphicData uri="http://schemas.openxmlformats.org/drawingml/2006/table">
            <a:tbl>
              <a:tblPr/>
              <a:tblGrid>
                <a:gridCol w="1460445">
                  <a:extLst>
                    <a:ext uri="{9D8B030D-6E8A-4147-A177-3AD203B41FA5}">
                      <a16:colId xmlns:a16="http://schemas.microsoft.com/office/drawing/2014/main" val="1031674609"/>
                    </a:ext>
                  </a:extLst>
                </a:gridCol>
                <a:gridCol w="4734992">
                  <a:extLst>
                    <a:ext uri="{9D8B030D-6E8A-4147-A177-3AD203B41FA5}">
                      <a16:colId xmlns:a16="http://schemas.microsoft.com/office/drawing/2014/main" val="1671525555"/>
                    </a:ext>
                  </a:extLst>
                </a:gridCol>
                <a:gridCol w="3631096">
                  <a:extLst>
                    <a:ext uri="{9D8B030D-6E8A-4147-A177-3AD203B41FA5}">
                      <a16:colId xmlns:a16="http://schemas.microsoft.com/office/drawing/2014/main" val="594357186"/>
                    </a:ext>
                  </a:extLst>
                </a:gridCol>
              </a:tblGrid>
              <a:tr h="209267">
                <a:tc>
                  <a:txBody>
                    <a:bodyPr/>
                    <a:lstStyle/>
                    <a:p>
                      <a:pPr algn="ctr" fontAlgn="ctr"/>
                      <a:r>
                        <a:rPr lang="es-CO" sz="1200" b="1" i="0" u="none" strike="noStrike">
                          <a:solidFill>
                            <a:srgbClr val="FFFFFF"/>
                          </a:solidFill>
                          <a:effectLst/>
                          <a:latin typeface="Calibri" panose="020F0502020204030204" pitchFamily="34" charset="0"/>
                        </a:rPr>
                        <a:t>Enfoque</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s-CO" sz="1200" b="1" i="0" u="none" strike="noStrike">
                          <a:solidFill>
                            <a:srgbClr val="FFFFFF"/>
                          </a:solidFill>
                          <a:effectLst/>
                          <a:latin typeface="Calibri" panose="020F0502020204030204" pitchFamily="34" charset="0"/>
                        </a:rPr>
                        <a:t>Requerimiento</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s-ES" sz="1200" b="1" i="0" u="none" strike="noStrike">
                          <a:solidFill>
                            <a:srgbClr val="FFFFFF"/>
                          </a:solidFill>
                          <a:effectLst/>
                          <a:latin typeface="Calibri" panose="020F0502020204030204" pitchFamily="34" charset="0"/>
                        </a:rPr>
                        <a:t>Criterio o métrica de evaluación</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464862254"/>
                  </a:ext>
                </a:extLst>
              </a:tr>
              <a:tr h="480974">
                <a:tc>
                  <a:txBody>
                    <a:bodyPr/>
                    <a:lstStyle/>
                    <a:p>
                      <a:pPr algn="ctr" fontAlgn="ctr"/>
                      <a:r>
                        <a:rPr lang="es-CO" sz="1200" b="0" i="0" u="none" strike="noStrike" dirty="0" err="1">
                          <a:solidFill>
                            <a:srgbClr val="000000"/>
                          </a:solidFill>
                          <a:effectLst/>
                          <a:latin typeface="Calibri" panose="020F0502020204030204" pitchFamily="34" charset="0"/>
                        </a:rPr>
                        <a:t>Market</a:t>
                      </a:r>
                      <a:r>
                        <a:rPr lang="es-CO" sz="1200" b="0" i="0" u="none" strike="noStrike" dirty="0">
                          <a:solidFill>
                            <a:srgbClr val="000000"/>
                          </a:solidFill>
                          <a:effectLst/>
                          <a:latin typeface="Calibri" panose="020F0502020204030204" pitchFamily="34" charset="0"/>
                        </a:rPr>
                        <a:t> </a:t>
                      </a:r>
                      <a:r>
                        <a:rPr lang="es-CO" sz="1200" b="0" i="0" u="none" strike="noStrike" dirty="0" err="1">
                          <a:solidFill>
                            <a:srgbClr val="000000"/>
                          </a:solidFill>
                          <a:effectLst/>
                          <a:latin typeface="Calibri" panose="020F0502020204030204" pitchFamily="34" charset="0"/>
                        </a:rPr>
                        <a:t>Basket</a:t>
                      </a:r>
                      <a:r>
                        <a:rPr lang="es-CO" sz="1200" b="0" i="0" u="none" strike="noStrike" dirty="0">
                          <a:solidFill>
                            <a:srgbClr val="000000"/>
                          </a:solidFill>
                          <a:effectLst/>
                          <a:latin typeface="Calibri" panose="020F0502020204030204" pitchFamily="34" charset="0"/>
                        </a:rPr>
                        <a:t> </a:t>
                      </a:r>
                      <a:r>
                        <a:rPr lang="es-CO" sz="1200" b="0" i="0" u="none" strike="noStrike" dirty="0" err="1">
                          <a:solidFill>
                            <a:srgbClr val="000000"/>
                          </a:solidFill>
                          <a:effectLst/>
                          <a:latin typeface="Calibri" panose="020F0502020204030204" pitchFamily="34" charset="0"/>
                        </a:rPr>
                        <a:t>Analysis</a:t>
                      </a:r>
                      <a:endParaRPr lang="es-CO" sz="1200" b="0" i="0" u="none" strike="noStrike" dirty="0">
                        <a:solidFill>
                          <a:srgbClr val="000000"/>
                        </a:solidFill>
                        <a:effectLst/>
                        <a:latin typeface="Calibri" panose="020F0502020204030204" pitchFamily="34" charset="0"/>
                      </a:endParaRP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R1</a:t>
                      </a:r>
                      <a:r>
                        <a:rPr lang="es-ES" sz="1200" b="0" i="0" u="none" strike="noStrike" dirty="0">
                          <a:solidFill>
                            <a:srgbClr val="000000"/>
                          </a:solidFill>
                          <a:effectLst/>
                          <a:latin typeface="Calibri" panose="020F0502020204030204" pitchFamily="34" charset="0"/>
                        </a:rPr>
                        <a:t>. Entrega de ranking de combinaciones de productos, ordenado de mayor a menor </a:t>
                      </a:r>
                      <a:r>
                        <a:rPr lang="es-ES" sz="1200" b="0" i="0" u="none" strike="noStrike" dirty="0" err="1">
                          <a:solidFill>
                            <a:srgbClr val="000000"/>
                          </a:solidFill>
                          <a:effectLst/>
                          <a:latin typeface="Calibri" panose="020F0502020204030204" pitchFamily="34" charset="0"/>
                        </a:rPr>
                        <a:t>lift</a:t>
                      </a:r>
                      <a:r>
                        <a:rPr lang="es-ES" sz="1200" b="0" i="0" u="none" strike="noStrike" dirty="0">
                          <a:solidFill>
                            <a:srgbClr val="000000"/>
                          </a:solidFill>
                          <a:effectLst/>
                          <a:latin typeface="Calibri" panose="020F0502020204030204" pitchFamily="34" charset="0"/>
                        </a:rPr>
                        <a:t>, que permita al negocio mejorar estrategias de venta cruzada de productos</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solidFill>
                            <a:srgbClr val="000000"/>
                          </a:solidFill>
                          <a:effectLst/>
                          <a:latin typeface="Calibri" panose="020F0502020204030204" pitchFamily="34" charset="0"/>
                        </a:rPr>
                        <a:t>Satisfacción del cliente mayor o igual al 70% mediante aplicación de encuesta</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579157"/>
                  </a:ext>
                </a:extLst>
              </a:tr>
              <a:tr h="479750">
                <a:tc>
                  <a:txBody>
                    <a:bodyPr/>
                    <a:lstStyle/>
                    <a:p>
                      <a:pPr algn="ctr" fontAlgn="ctr"/>
                      <a:r>
                        <a:rPr lang="es-ES" sz="1200" b="0" i="0" u="none" strike="noStrike">
                          <a:solidFill>
                            <a:srgbClr val="000000"/>
                          </a:solidFill>
                          <a:effectLst/>
                          <a:latin typeface="Calibri" panose="020F0502020204030204" pitchFamily="34" charset="0"/>
                        </a:rPr>
                        <a:t>Detección de anomalias  del comportamiento de ventas por producto</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R2</a:t>
                      </a:r>
                      <a:r>
                        <a:rPr lang="es-ES" sz="1200" b="0" i="0" u="none" strike="noStrike" dirty="0">
                          <a:solidFill>
                            <a:srgbClr val="000000"/>
                          </a:solidFill>
                          <a:effectLst/>
                          <a:latin typeface="Calibri" panose="020F0502020204030204" pitchFamily="34" charset="0"/>
                        </a:rPr>
                        <a:t>. Entrega del top de alertas de productos  con  comportamiento anómalo (con mayor aumento y  disminución de ventas), que permita al negocio implementar acciones de control </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solidFill>
                            <a:srgbClr val="000000"/>
                          </a:solidFill>
                          <a:effectLst/>
                          <a:latin typeface="Calibri" panose="020F0502020204030204" pitchFamily="34" charset="0"/>
                        </a:rPr>
                        <a:t>Satisfacción del cliente mayor o igual al 70% mediante aplicación de encuesta</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2698649"/>
                  </a:ext>
                </a:extLst>
              </a:tr>
              <a:tr h="794731">
                <a:tc>
                  <a:txBody>
                    <a:bodyPr/>
                    <a:lstStyle/>
                    <a:p>
                      <a:pPr algn="ctr" fontAlgn="ctr"/>
                      <a:r>
                        <a:rPr lang="es-CO" sz="1200" b="0" i="0" u="none" strike="noStrike">
                          <a:solidFill>
                            <a:srgbClr val="000000"/>
                          </a:solidFill>
                          <a:effectLst/>
                          <a:latin typeface="Calibri" panose="020F0502020204030204" pitchFamily="34" charset="0"/>
                        </a:rPr>
                        <a:t>Market Basket Analysis</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R3.</a:t>
                      </a:r>
                      <a:r>
                        <a:rPr lang="es-ES" sz="1200" b="0" i="0" u="none" strike="noStrike" dirty="0">
                          <a:solidFill>
                            <a:srgbClr val="000000"/>
                          </a:solidFill>
                          <a:effectLst/>
                          <a:latin typeface="Calibri" panose="020F0502020204030204" pitchFamily="34" charset="0"/>
                        </a:rPr>
                        <a:t> Consistencia de las reglas arrojadas por el modelo, validando las combinaciones de productos obtenidas  (2-3 productos).</a:t>
                      </a:r>
                    </a:p>
                    <a:p>
                      <a:pPr algn="ctr" fontAlgn="ctr"/>
                      <a:endParaRPr lang="es-ES" sz="1200" b="0" i="0" u="none" strike="noStrike" dirty="0">
                        <a:solidFill>
                          <a:schemeClr val="bg1">
                            <a:lumMod val="50000"/>
                          </a:schemeClr>
                        </a:solidFill>
                        <a:effectLst/>
                        <a:latin typeface="Calibri" panose="020F0502020204030204" pitchFamily="34" charset="0"/>
                      </a:endParaRP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solidFill>
                            <a:srgbClr val="000000"/>
                          </a:solidFill>
                          <a:effectLst/>
                          <a:latin typeface="Calibri" panose="020F0502020204030204" pitchFamily="34" charset="0"/>
                        </a:rPr>
                        <a:t>Prueba: Revisión aleatoria de al menos 10  de las reglas obtenidas: </a:t>
                      </a:r>
                    </a:p>
                    <a:p>
                      <a:pPr algn="ctr" fontAlgn="ctr"/>
                      <a:endParaRPr lang="es-ES" sz="1200" b="0" i="0" u="none" strike="noStrike" dirty="0">
                        <a:solidFill>
                          <a:srgbClr val="000000"/>
                        </a:solidFill>
                        <a:effectLst/>
                        <a:latin typeface="Calibri" panose="020F050202020403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s-ES" sz="1200" b="0" i="0" u="none" strike="noStrike" dirty="0">
                          <a:solidFill>
                            <a:srgbClr val="000000"/>
                          </a:solidFill>
                          <a:effectLst/>
                          <a:latin typeface="Calibri" panose="020F0502020204030204" pitchFamily="34" charset="0"/>
                        </a:rPr>
                        <a:t>Las reglas o combinaciones de productos obtenidos, deben cumplir con los parámetros del modelo calibrado.</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9807856"/>
                  </a:ext>
                </a:extLst>
              </a:tr>
              <a:tr h="347050">
                <a:tc>
                  <a:txBody>
                    <a:bodyPr/>
                    <a:lstStyle/>
                    <a:p>
                      <a:pPr algn="ctr" fontAlgn="ctr"/>
                      <a:r>
                        <a:rPr lang="es-ES" sz="1200" b="0" i="0" u="none" strike="noStrike" dirty="0">
                          <a:solidFill>
                            <a:srgbClr val="000000"/>
                          </a:solidFill>
                          <a:effectLst/>
                          <a:latin typeface="Calibri" panose="020F0502020204030204" pitchFamily="34" charset="0"/>
                        </a:rPr>
                        <a:t>Detección de </a:t>
                      </a:r>
                      <a:r>
                        <a:rPr lang="es-ES" sz="1200" b="0" i="0" u="none" strike="noStrike" dirty="0" err="1">
                          <a:solidFill>
                            <a:srgbClr val="000000"/>
                          </a:solidFill>
                          <a:effectLst/>
                          <a:latin typeface="Calibri" panose="020F0502020204030204" pitchFamily="34" charset="0"/>
                        </a:rPr>
                        <a:t>anomalias</a:t>
                      </a:r>
                      <a:r>
                        <a:rPr lang="es-ES" sz="1200" b="0" i="0" u="none" strike="noStrike" dirty="0">
                          <a:solidFill>
                            <a:srgbClr val="000000"/>
                          </a:solidFill>
                          <a:effectLst/>
                          <a:latin typeface="Calibri" panose="020F0502020204030204" pitchFamily="34" charset="0"/>
                        </a:rPr>
                        <a:t>  del comportamiento de ventas por producto</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R4. </a:t>
                      </a:r>
                      <a:r>
                        <a:rPr lang="es-ES" sz="1200" b="0" i="0" u="none" strike="noStrike" dirty="0">
                          <a:solidFill>
                            <a:srgbClr val="000000"/>
                          </a:solidFill>
                          <a:effectLst/>
                          <a:latin typeface="Calibri" panose="020F0502020204030204" pitchFamily="34" charset="0"/>
                        </a:rPr>
                        <a:t>Consistencia del algoritmo de alertamiento  para la identificación de productos con comportamientos anómalos de  ventas en el último mes con base en el comportamiento de los últimos 6 meses.</a:t>
                      </a:r>
                    </a:p>
                    <a:p>
                      <a:pPr algn="ctr" fontAlgn="ctr"/>
                      <a:endParaRPr lang="es-ES" sz="1200" b="0" i="0" u="none" strike="noStrike" dirty="0">
                        <a:solidFill>
                          <a:srgbClr val="000000"/>
                        </a:solidFill>
                        <a:effectLst/>
                        <a:latin typeface="Calibri" panose="020F0502020204030204" pitchFamily="34" charset="0"/>
                      </a:endParaRPr>
                    </a:p>
                    <a:p>
                      <a:pPr algn="ctr" fontAlgn="ctr"/>
                      <a:r>
                        <a:rPr lang="es-ES" sz="1200" b="0" i="0" u="none" strike="noStrike" dirty="0">
                          <a:solidFill>
                            <a:srgbClr val="000000"/>
                          </a:solidFill>
                          <a:effectLst/>
                          <a:latin typeface="Calibri" panose="020F0502020204030204" pitchFamily="34" charset="0"/>
                        </a:rPr>
                        <a:t>El  número de productos alertados con comportamientos anómalos, debe corresponder entre 10%- 20% del total de productos analizados.</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0" i="0" u="none" strike="noStrike" dirty="0">
                          <a:solidFill>
                            <a:srgbClr val="000000"/>
                          </a:solidFill>
                          <a:effectLst/>
                          <a:latin typeface="Calibri" panose="020F0502020204030204" pitchFamily="34" charset="0"/>
                        </a:rPr>
                        <a:t>Prueba: Revisión aleatoria de al menos 5 productos alertados.</a:t>
                      </a:r>
                      <a:br>
                        <a:rPr lang="es-ES" sz="1200" b="0" i="0" u="none" strike="noStrike" dirty="0">
                          <a:solidFill>
                            <a:srgbClr val="000000"/>
                          </a:solidFill>
                          <a:effectLst/>
                          <a:latin typeface="Calibri" panose="020F0502020204030204" pitchFamily="34" charset="0"/>
                        </a:rPr>
                      </a:br>
                      <a:br>
                        <a:rPr lang="es-ES" sz="1200" b="0" i="0" u="none" strike="noStrike" dirty="0">
                          <a:solidFill>
                            <a:srgbClr val="000000"/>
                          </a:solidFill>
                          <a:effectLst/>
                          <a:latin typeface="Calibri" panose="020F0502020204030204" pitchFamily="34" charset="0"/>
                        </a:rPr>
                      </a:br>
                      <a:r>
                        <a:rPr lang="es-ES" sz="1200" b="0" i="0" u="none" strike="noStrike" dirty="0">
                          <a:solidFill>
                            <a:srgbClr val="000000"/>
                          </a:solidFill>
                          <a:effectLst/>
                          <a:latin typeface="Calibri" panose="020F0502020204030204" pitchFamily="34" charset="0"/>
                        </a:rPr>
                        <a:t>Los valores detectados como </a:t>
                      </a:r>
                      <a:r>
                        <a:rPr lang="es-ES" sz="1200" b="0" i="0" u="none" strike="noStrike" dirty="0" err="1">
                          <a:solidFill>
                            <a:srgbClr val="000000"/>
                          </a:solidFill>
                          <a:effectLst/>
                          <a:latin typeface="Calibri" panose="020F0502020204030204" pitchFamily="34" charset="0"/>
                        </a:rPr>
                        <a:t>anomalias</a:t>
                      </a:r>
                      <a:r>
                        <a:rPr lang="es-ES" sz="1200" b="0" i="0" u="none" strike="noStrike" dirty="0">
                          <a:solidFill>
                            <a:srgbClr val="000000"/>
                          </a:solidFill>
                          <a:effectLst/>
                          <a:latin typeface="Calibri" panose="020F0502020204030204" pitchFamily="34" charset="0"/>
                        </a:rPr>
                        <a:t> deben ser:</a:t>
                      </a:r>
                      <a:br>
                        <a:rPr lang="es-ES" sz="1200" b="0" i="0" u="none" strike="noStrike" dirty="0">
                          <a:solidFill>
                            <a:srgbClr val="000000"/>
                          </a:solidFill>
                          <a:effectLst/>
                          <a:latin typeface="Calibri" panose="020F0502020204030204" pitchFamily="34" charset="0"/>
                        </a:rPr>
                      </a:br>
                      <a:r>
                        <a:rPr lang="es-ES" sz="1200" b="0" i="0" u="none" strike="noStrike" dirty="0">
                          <a:solidFill>
                            <a:srgbClr val="000000"/>
                          </a:solidFill>
                          <a:effectLst/>
                          <a:latin typeface="Calibri" panose="020F0502020204030204" pitchFamily="34" charset="0"/>
                        </a:rPr>
                        <a:t> -Menores a: promedio - </a:t>
                      </a:r>
                      <a:r>
                        <a:rPr lang="es-ES" sz="1200" b="0" i="0" u="none" strike="noStrike" dirty="0" err="1">
                          <a:solidFill>
                            <a:srgbClr val="000000"/>
                          </a:solidFill>
                          <a:effectLst/>
                          <a:latin typeface="Calibri" panose="020F0502020204030204" pitchFamily="34" charset="0"/>
                        </a:rPr>
                        <a:t>sd</a:t>
                      </a:r>
                      <a:r>
                        <a:rPr lang="es-ES" sz="1200" b="0" i="0" u="none" strike="noStrike" dirty="0">
                          <a:solidFill>
                            <a:srgbClr val="000000"/>
                          </a:solidFill>
                          <a:effectLst/>
                          <a:latin typeface="Calibri" panose="020F0502020204030204" pitchFamily="34" charset="0"/>
                        </a:rPr>
                        <a:t> </a:t>
                      </a:r>
                      <a:br>
                        <a:rPr lang="es-ES" sz="1200" b="0" i="0" u="none" strike="noStrike" dirty="0">
                          <a:solidFill>
                            <a:srgbClr val="000000"/>
                          </a:solidFill>
                          <a:effectLst/>
                          <a:latin typeface="Calibri" panose="020F0502020204030204" pitchFamily="34" charset="0"/>
                        </a:rPr>
                      </a:br>
                      <a:r>
                        <a:rPr lang="es-ES" sz="1200" b="0" i="0" u="none" strike="noStrike" dirty="0">
                          <a:solidFill>
                            <a:srgbClr val="000000"/>
                          </a:solidFill>
                          <a:effectLst/>
                          <a:latin typeface="Calibri" panose="020F0502020204030204" pitchFamily="34" charset="0"/>
                        </a:rPr>
                        <a:t> -O mayores a: promedio+ </a:t>
                      </a:r>
                      <a:r>
                        <a:rPr lang="es-ES" sz="1200" b="0" i="0" u="none" strike="noStrike" dirty="0" err="1">
                          <a:solidFill>
                            <a:srgbClr val="000000"/>
                          </a:solidFill>
                          <a:effectLst/>
                          <a:latin typeface="Calibri" panose="020F0502020204030204" pitchFamily="34" charset="0"/>
                        </a:rPr>
                        <a:t>sd</a:t>
                      </a:r>
                      <a:r>
                        <a:rPr lang="es-ES" sz="1200" b="0" i="0" u="none" strike="noStrike" dirty="0">
                          <a:solidFill>
                            <a:srgbClr val="000000"/>
                          </a:solidFill>
                          <a:effectLst/>
                          <a:latin typeface="Calibri" panose="020F0502020204030204" pitchFamily="34" charset="0"/>
                        </a:rPr>
                        <a:t> </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8180612"/>
                  </a:ext>
                </a:extLst>
              </a:tr>
              <a:tr h="638074">
                <a:tc>
                  <a:txBody>
                    <a:bodyPr/>
                    <a:lstStyle/>
                    <a:p>
                      <a:pPr algn="ctr" fontAlgn="ctr"/>
                      <a:r>
                        <a:rPr lang="es-CO" sz="1200" b="0" i="0" u="none" strike="noStrike">
                          <a:solidFill>
                            <a:srgbClr val="000000"/>
                          </a:solidFill>
                          <a:effectLst/>
                          <a:latin typeface="Calibri" panose="020F0502020204030204" pitchFamily="34" charset="0"/>
                        </a:rPr>
                        <a:t>Tablero de control</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R5</a:t>
                      </a:r>
                      <a:r>
                        <a:rPr lang="es-ES" sz="1200" b="0" i="0" u="none" strike="noStrike" dirty="0">
                          <a:solidFill>
                            <a:srgbClr val="000000"/>
                          </a:solidFill>
                          <a:effectLst/>
                          <a:latin typeface="Calibri" panose="020F0502020204030204" pitchFamily="34" charset="0"/>
                        </a:rPr>
                        <a:t>. Visualización amigable del tablero de control, incluyendo 2 vistas: </a:t>
                      </a:r>
                      <a:br>
                        <a:rPr lang="es-ES" sz="1200" b="0" i="0" u="none" strike="noStrike" dirty="0">
                          <a:solidFill>
                            <a:srgbClr val="000000"/>
                          </a:solidFill>
                          <a:effectLst/>
                          <a:latin typeface="Calibri" panose="020F0502020204030204" pitchFamily="34" charset="0"/>
                        </a:rPr>
                      </a:br>
                      <a:r>
                        <a:rPr lang="es-ES" sz="1200" b="0" i="0" u="none" strike="noStrike" dirty="0">
                          <a:solidFill>
                            <a:srgbClr val="000000"/>
                          </a:solidFill>
                          <a:effectLst/>
                          <a:latin typeface="Calibri" panose="020F0502020204030204" pitchFamily="34" charset="0"/>
                        </a:rPr>
                        <a:t>-Top combinaciones de productos según reglas obtenidas y ranking por  </a:t>
                      </a:r>
                      <a:r>
                        <a:rPr lang="es-ES" sz="1200" b="0" i="0" u="none" strike="noStrike" dirty="0" err="1">
                          <a:solidFill>
                            <a:srgbClr val="000000"/>
                          </a:solidFill>
                          <a:effectLst/>
                          <a:latin typeface="Calibri" panose="020F0502020204030204" pitchFamily="34" charset="0"/>
                        </a:rPr>
                        <a:t>lift</a:t>
                      </a:r>
                      <a:r>
                        <a:rPr lang="es-ES" sz="1200" b="0" i="0" u="none" strike="noStrike" dirty="0">
                          <a:solidFill>
                            <a:srgbClr val="000000"/>
                          </a:solidFill>
                          <a:effectLst/>
                          <a:latin typeface="Calibri" panose="020F0502020204030204" pitchFamily="34" charset="0"/>
                        </a:rPr>
                        <a:t>.</a:t>
                      </a:r>
                      <a:br>
                        <a:rPr lang="es-ES" sz="1200" b="0" i="0" u="none" strike="noStrike" dirty="0">
                          <a:solidFill>
                            <a:srgbClr val="000000"/>
                          </a:solidFill>
                          <a:effectLst/>
                          <a:latin typeface="Calibri" panose="020F0502020204030204" pitchFamily="34" charset="0"/>
                        </a:rPr>
                      </a:br>
                      <a:r>
                        <a:rPr lang="es-ES" sz="1200" b="0" i="0" u="none" strike="noStrike" dirty="0">
                          <a:solidFill>
                            <a:srgbClr val="000000"/>
                          </a:solidFill>
                          <a:effectLst/>
                          <a:latin typeface="Calibri" panose="020F0502020204030204" pitchFamily="34" charset="0"/>
                        </a:rPr>
                        <a:t>-Top de alertas de productos con comportamiento anómalo de ventas en el último mes (Por disminución o aumento)</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dirty="0">
                        <a:solidFill>
                          <a:srgbClr val="000000"/>
                        </a:solidFill>
                        <a:effectLst/>
                        <a:latin typeface="Calibri" panose="020F050202020403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s-CO" sz="1200" b="0" i="0" u="none" strike="noStrike" dirty="0">
                          <a:solidFill>
                            <a:srgbClr val="000000"/>
                          </a:solidFill>
                          <a:effectLst/>
                          <a:latin typeface="Calibri" panose="020F0502020204030204" pitchFamily="34" charset="0"/>
                        </a:rPr>
                        <a:t>Prueba: </a:t>
                      </a:r>
                      <a:r>
                        <a:rPr lang="es-ES" sz="1200" b="0" i="0" u="none" strike="noStrike" dirty="0">
                          <a:solidFill>
                            <a:srgbClr val="000000"/>
                          </a:solidFill>
                          <a:effectLst/>
                          <a:latin typeface="Calibri" panose="020F0502020204030204" pitchFamily="34" charset="0"/>
                        </a:rPr>
                        <a:t>Revisión por parte del cliente o su representante.</a:t>
                      </a:r>
                    </a:p>
                    <a:p>
                      <a:pPr marL="0" marR="0" lvl="0" indent="0" algn="ctr" defTabSz="914400" rtl="0" eaLnBrk="1" fontAlgn="ctr" latinLnBrk="0" hangingPunct="1">
                        <a:lnSpc>
                          <a:spcPct val="100000"/>
                        </a:lnSpc>
                        <a:spcBef>
                          <a:spcPts val="0"/>
                        </a:spcBef>
                        <a:spcAft>
                          <a:spcPts val="0"/>
                        </a:spcAft>
                        <a:buClrTx/>
                        <a:buSzTx/>
                        <a:buFontTx/>
                        <a:buNone/>
                        <a:tabLst/>
                        <a:defRPr/>
                      </a:pPr>
                      <a:r>
                        <a:rPr lang="es-ES" sz="1200" b="0" i="0" u="none" strike="noStrike" dirty="0">
                          <a:solidFill>
                            <a:srgbClr val="000000"/>
                          </a:solidFill>
                          <a:effectLst/>
                          <a:latin typeface="Calibri" panose="020F0502020204030204" pitchFamily="34" charset="0"/>
                        </a:rPr>
                        <a:t>Criterio: Cumple</a:t>
                      </a:r>
                    </a:p>
                    <a:p>
                      <a:pPr algn="ctr" fontAlgn="ctr"/>
                      <a:endParaRPr lang="es-CO" sz="1200" b="0" i="0" u="none" strike="noStrike" dirty="0">
                        <a:solidFill>
                          <a:srgbClr val="000000"/>
                        </a:solidFill>
                        <a:effectLst/>
                        <a:latin typeface="Calibri" panose="020F0502020204030204" pitchFamily="34" charset="0"/>
                      </a:endParaRP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069764"/>
                  </a:ext>
                </a:extLst>
              </a:tr>
              <a:tr h="333381">
                <a:tc>
                  <a:txBody>
                    <a:bodyPr/>
                    <a:lstStyle/>
                    <a:p>
                      <a:pPr algn="ctr" fontAlgn="ctr"/>
                      <a:r>
                        <a:rPr lang="es-CO" sz="1200" b="0" i="0" u="none" strike="noStrike" dirty="0">
                          <a:solidFill>
                            <a:srgbClr val="000000"/>
                          </a:solidFill>
                          <a:effectLst/>
                          <a:latin typeface="Calibri" panose="020F0502020204030204" pitchFamily="34" charset="0"/>
                        </a:rPr>
                        <a:t>Tablero de control</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 sz="1200" b="1" i="0" u="none" strike="noStrike" dirty="0">
                          <a:solidFill>
                            <a:srgbClr val="000000"/>
                          </a:solidFill>
                          <a:effectLst/>
                          <a:latin typeface="Calibri" panose="020F0502020204030204" pitchFamily="34" charset="0"/>
                        </a:rPr>
                        <a:t>R6. </a:t>
                      </a:r>
                      <a:r>
                        <a:rPr lang="es-ES" sz="1200" b="0" i="0" u="none" strike="noStrike" dirty="0">
                          <a:solidFill>
                            <a:srgbClr val="000000"/>
                          </a:solidFill>
                          <a:effectLst/>
                          <a:latin typeface="Calibri" panose="020F0502020204030204" pitchFamily="34" charset="0"/>
                        </a:rPr>
                        <a:t>Tablero de Control interactivo desarrollado en </a:t>
                      </a:r>
                      <a:r>
                        <a:rPr lang="es-ES" sz="1200" b="0" i="0" u="none" strike="noStrike" dirty="0" err="1">
                          <a:solidFill>
                            <a:srgbClr val="000000"/>
                          </a:solidFill>
                          <a:effectLst/>
                          <a:latin typeface="Calibri" panose="020F0502020204030204" pitchFamily="34" charset="0"/>
                        </a:rPr>
                        <a:t>Power</a:t>
                      </a:r>
                      <a:r>
                        <a:rPr lang="es-ES" sz="1200" b="0" i="0" u="none" strike="noStrike" dirty="0">
                          <a:solidFill>
                            <a:srgbClr val="000000"/>
                          </a:solidFill>
                          <a:effectLst/>
                          <a:latin typeface="Calibri" panose="020F0502020204030204" pitchFamily="34" charset="0"/>
                        </a:rPr>
                        <a:t> BI</a:t>
                      </a: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s-CO" sz="1200" b="0" i="0" u="none" strike="noStrike" dirty="0">
                          <a:solidFill>
                            <a:srgbClr val="000000"/>
                          </a:solidFill>
                          <a:effectLst/>
                          <a:latin typeface="Calibri" panose="020F0502020204030204" pitchFamily="34" charset="0"/>
                        </a:rPr>
                        <a:t>Prueba: </a:t>
                      </a:r>
                      <a:r>
                        <a:rPr lang="es-ES" sz="1200" b="0" i="0" u="none" strike="noStrike" dirty="0">
                          <a:solidFill>
                            <a:srgbClr val="000000"/>
                          </a:solidFill>
                          <a:effectLst/>
                          <a:latin typeface="Calibri" panose="020F0502020204030204" pitchFamily="34" charset="0"/>
                        </a:rPr>
                        <a:t>Revisión por parte del cliente o su representante.</a:t>
                      </a:r>
                    </a:p>
                    <a:p>
                      <a:pPr marL="0" marR="0" lvl="0" indent="0" algn="ctr" defTabSz="914400" rtl="0" eaLnBrk="1" fontAlgn="ctr" latinLnBrk="0" hangingPunct="1">
                        <a:lnSpc>
                          <a:spcPct val="100000"/>
                        </a:lnSpc>
                        <a:spcBef>
                          <a:spcPts val="0"/>
                        </a:spcBef>
                        <a:spcAft>
                          <a:spcPts val="0"/>
                        </a:spcAft>
                        <a:buClrTx/>
                        <a:buSzTx/>
                        <a:buFontTx/>
                        <a:buNone/>
                        <a:tabLst/>
                        <a:defRPr/>
                      </a:pPr>
                      <a:r>
                        <a:rPr lang="es-ES" sz="1200" b="0" i="0" u="none" strike="noStrike" dirty="0">
                          <a:solidFill>
                            <a:srgbClr val="000000"/>
                          </a:solidFill>
                          <a:effectLst/>
                          <a:latin typeface="Calibri" panose="020F0502020204030204" pitchFamily="34" charset="0"/>
                        </a:rPr>
                        <a:t>Criterio: Cumple</a:t>
                      </a:r>
                      <a:endParaRPr lang="es-CO" sz="1200" b="0" i="0" u="none" strike="noStrike" dirty="0">
                        <a:solidFill>
                          <a:srgbClr val="000000"/>
                        </a:solidFill>
                        <a:effectLst/>
                        <a:latin typeface="Calibri" panose="020F0502020204030204" pitchFamily="34" charset="0"/>
                      </a:endParaRPr>
                    </a:p>
                  </a:txBody>
                  <a:tcPr marL="5060" marR="5060" marT="506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100862"/>
                  </a:ext>
                </a:extLst>
              </a:tr>
            </a:tbl>
          </a:graphicData>
        </a:graphic>
      </p:graphicFrame>
      <p:sp>
        <p:nvSpPr>
          <p:cNvPr id="2" name="CuadroTexto 1">
            <a:extLst>
              <a:ext uri="{FF2B5EF4-FFF2-40B4-BE49-F238E27FC236}">
                <a16:creationId xmlns:a16="http://schemas.microsoft.com/office/drawing/2014/main" id="{3E65F35C-6EEF-680F-3C4B-5AEAD646A347}"/>
              </a:ext>
            </a:extLst>
          </p:cNvPr>
          <p:cNvSpPr txBox="1"/>
          <p:nvPr/>
        </p:nvSpPr>
        <p:spPr>
          <a:xfrm flipH="1">
            <a:off x="3629464" y="72532"/>
            <a:ext cx="1635528" cy="461665"/>
          </a:xfrm>
          <a:prstGeom prst="rect">
            <a:avLst/>
          </a:prstGeom>
          <a:noFill/>
        </p:spPr>
        <p:txBody>
          <a:bodyPr wrap="square" rtlCol="0">
            <a:spAutoFit/>
          </a:bodyPr>
          <a:lstStyle/>
          <a:p>
            <a:r>
              <a:rPr lang="es-ES" sz="2400" dirty="0">
                <a:solidFill>
                  <a:schemeClr val="accent2"/>
                </a:solidFill>
                <a:latin typeface="Algerian" panose="04020705040A02060702" pitchFamily="82" charset="0"/>
              </a:rPr>
              <a:t>N: </a:t>
            </a:r>
            <a:r>
              <a:rPr lang="es-ES" dirty="0"/>
              <a:t>Negocio (2)</a:t>
            </a:r>
            <a:endParaRPr lang="es-CO" dirty="0"/>
          </a:p>
        </p:txBody>
      </p:sp>
      <p:sp>
        <p:nvSpPr>
          <p:cNvPr id="3" name="CuadroTexto 2">
            <a:extLst>
              <a:ext uri="{FF2B5EF4-FFF2-40B4-BE49-F238E27FC236}">
                <a16:creationId xmlns:a16="http://schemas.microsoft.com/office/drawing/2014/main" id="{23449EAB-8219-7AEA-987C-8612347A3942}"/>
              </a:ext>
            </a:extLst>
          </p:cNvPr>
          <p:cNvSpPr txBox="1"/>
          <p:nvPr/>
        </p:nvSpPr>
        <p:spPr>
          <a:xfrm flipH="1">
            <a:off x="5264991" y="100292"/>
            <a:ext cx="2134189" cy="461665"/>
          </a:xfrm>
          <a:prstGeom prst="rect">
            <a:avLst/>
          </a:prstGeom>
          <a:noFill/>
        </p:spPr>
        <p:txBody>
          <a:bodyPr wrap="square" rtlCol="0">
            <a:spAutoFit/>
          </a:bodyPr>
          <a:lstStyle/>
          <a:p>
            <a:r>
              <a:rPr lang="es-ES" sz="2400" dirty="0">
                <a:solidFill>
                  <a:schemeClr val="accent2"/>
                </a:solidFill>
                <a:latin typeface="Algerian" panose="04020705040A02060702" pitchFamily="82" charset="0"/>
              </a:rPr>
              <a:t>d: </a:t>
            </a:r>
            <a:r>
              <a:rPr lang="es-ES" dirty="0"/>
              <a:t>Desempeño (2)</a:t>
            </a:r>
            <a:endParaRPr lang="es-CO" dirty="0"/>
          </a:p>
        </p:txBody>
      </p:sp>
      <p:sp>
        <p:nvSpPr>
          <p:cNvPr id="5" name="CuadroTexto 4">
            <a:extLst>
              <a:ext uri="{FF2B5EF4-FFF2-40B4-BE49-F238E27FC236}">
                <a16:creationId xmlns:a16="http://schemas.microsoft.com/office/drawing/2014/main" id="{BC41BC74-5F1D-2941-F8A1-D2DA42819B97}"/>
              </a:ext>
            </a:extLst>
          </p:cNvPr>
          <p:cNvSpPr txBox="1"/>
          <p:nvPr/>
        </p:nvSpPr>
        <p:spPr>
          <a:xfrm flipH="1">
            <a:off x="7302463" y="97947"/>
            <a:ext cx="1732244" cy="461665"/>
          </a:xfrm>
          <a:prstGeom prst="rect">
            <a:avLst/>
          </a:prstGeom>
          <a:noFill/>
        </p:spPr>
        <p:txBody>
          <a:bodyPr wrap="square" rtlCol="0">
            <a:spAutoFit/>
          </a:bodyPr>
          <a:lstStyle/>
          <a:p>
            <a:r>
              <a:rPr lang="es-ES" sz="2400" dirty="0">
                <a:solidFill>
                  <a:schemeClr val="accent2"/>
                </a:solidFill>
                <a:latin typeface="Algerian" panose="04020705040A02060702" pitchFamily="82" charset="0"/>
              </a:rPr>
              <a:t>f: </a:t>
            </a:r>
            <a:r>
              <a:rPr lang="es-ES" dirty="0"/>
              <a:t>Funcional (2)</a:t>
            </a:r>
            <a:endParaRPr lang="es-CO" dirty="0"/>
          </a:p>
        </p:txBody>
      </p:sp>
      <p:sp>
        <p:nvSpPr>
          <p:cNvPr id="8" name="CuadroTexto 7">
            <a:extLst>
              <a:ext uri="{FF2B5EF4-FFF2-40B4-BE49-F238E27FC236}">
                <a16:creationId xmlns:a16="http://schemas.microsoft.com/office/drawing/2014/main" id="{D517E425-2294-ABBF-FFFC-9F944C784EDF}"/>
              </a:ext>
            </a:extLst>
          </p:cNvPr>
          <p:cNvSpPr txBox="1"/>
          <p:nvPr/>
        </p:nvSpPr>
        <p:spPr>
          <a:xfrm flipH="1">
            <a:off x="550095" y="5032574"/>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f</a:t>
            </a:r>
            <a:endParaRPr lang="es-CO" sz="2600" dirty="0"/>
          </a:p>
        </p:txBody>
      </p:sp>
      <p:sp>
        <p:nvSpPr>
          <p:cNvPr id="12" name="CuadroTexto 11">
            <a:extLst>
              <a:ext uri="{FF2B5EF4-FFF2-40B4-BE49-F238E27FC236}">
                <a16:creationId xmlns:a16="http://schemas.microsoft.com/office/drawing/2014/main" id="{F7371EB5-D4E5-5603-251F-DB3C85D7D635}"/>
              </a:ext>
            </a:extLst>
          </p:cNvPr>
          <p:cNvSpPr txBox="1"/>
          <p:nvPr/>
        </p:nvSpPr>
        <p:spPr>
          <a:xfrm flipH="1">
            <a:off x="611182" y="1625050"/>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N</a:t>
            </a:r>
            <a:endParaRPr lang="es-CO" sz="2600" dirty="0"/>
          </a:p>
        </p:txBody>
      </p:sp>
      <p:sp>
        <p:nvSpPr>
          <p:cNvPr id="13" name="CuadroTexto 12">
            <a:extLst>
              <a:ext uri="{FF2B5EF4-FFF2-40B4-BE49-F238E27FC236}">
                <a16:creationId xmlns:a16="http://schemas.microsoft.com/office/drawing/2014/main" id="{D82297FF-75EC-28DD-47ED-9176A5D5F0BF}"/>
              </a:ext>
            </a:extLst>
          </p:cNvPr>
          <p:cNvSpPr txBox="1"/>
          <p:nvPr/>
        </p:nvSpPr>
        <p:spPr>
          <a:xfrm flipH="1">
            <a:off x="608834" y="2185414"/>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N</a:t>
            </a:r>
            <a:endParaRPr lang="es-CO" sz="2600" dirty="0"/>
          </a:p>
        </p:txBody>
      </p:sp>
      <p:sp>
        <p:nvSpPr>
          <p:cNvPr id="14" name="CuadroTexto 13">
            <a:extLst>
              <a:ext uri="{FF2B5EF4-FFF2-40B4-BE49-F238E27FC236}">
                <a16:creationId xmlns:a16="http://schemas.microsoft.com/office/drawing/2014/main" id="{F08B2F89-F17A-614A-722F-52A4997EEFC3}"/>
              </a:ext>
            </a:extLst>
          </p:cNvPr>
          <p:cNvSpPr txBox="1"/>
          <p:nvPr/>
        </p:nvSpPr>
        <p:spPr>
          <a:xfrm flipH="1">
            <a:off x="564165" y="3078755"/>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d</a:t>
            </a:r>
            <a:endParaRPr lang="es-CO" sz="2600" dirty="0"/>
          </a:p>
        </p:txBody>
      </p:sp>
      <p:sp>
        <p:nvSpPr>
          <p:cNvPr id="15" name="CuadroTexto 14">
            <a:extLst>
              <a:ext uri="{FF2B5EF4-FFF2-40B4-BE49-F238E27FC236}">
                <a16:creationId xmlns:a16="http://schemas.microsoft.com/office/drawing/2014/main" id="{0FE40190-3DBC-0750-5E04-24D48453F657}"/>
              </a:ext>
            </a:extLst>
          </p:cNvPr>
          <p:cNvSpPr txBox="1"/>
          <p:nvPr/>
        </p:nvSpPr>
        <p:spPr>
          <a:xfrm flipH="1">
            <a:off x="575887" y="4016910"/>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d</a:t>
            </a:r>
            <a:endParaRPr lang="es-CO" sz="2600" dirty="0"/>
          </a:p>
        </p:txBody>
      </p:sp>
      <p:sp>
        <p:nvSpPr>
          <p:cNvPr id="16" name="CuadroTexto 15">
            <a:extLst>
              <a:ext uri="{FF2B5EF4-FFF2-40B4-BE49-F238E27FC236}">
                <a16:creationId xmlns:a16="http://schemas.microsoft.com/office/drawing/2014/main" id="{DA4C09CF-032C-9AE0-C1AD-6B0D506395A5}"/>
              </a:ext>
            </a:extLst>
          </p:cNvPr>
          <p:cNvSpPr txBox="1"/>
          <p:nvPr/>
        </p:nvSpPr>
        <p:spPr>
          <a:xfrm flipH="1">
            <a:off x="540567" y="5637101"/>
            <a:ext cx="366186" cy="492443"/>
          </a:xfrm>
          <a:prstGeom prst="rect">
            <a:avLst/>
          </a:prstGeom>
          <a:noFill/>
        </p:spPr>
        <p:txBody>
          <a:bodyPr wrap="square" rtlCol="0">
            <a:spAutoFit/>
          </a:bodyPr>
          <a:lstStyle/>
          <a:p>
            <a:r>
              <a:rPr lang="es-ES" sz="2600" dirty="0">
                <a:solidFill>
                  <a:schemeClr val="accent2"/>
                </a:solidFill>
                <a:latin typeface="Algerian" panose="04020705040A02060702" pitchFamily="82" charset="0"/>
              </a:rPr>
              <a:t>f</a:t>
            </a:r>
            <a:endParaRPr lang="es-CO" sz="2600" dirty="0"/>
          </a:p>
        </p:txBody>
      </p:sp>
      <p:sp>
        <p:nvSpPr>
          <p:cNvPr id="17" name="CuadroTexto 16">
            <a:extLst>
              <a:ext uri="{FF2B5EF4-FFF2-40B4-BE49-F238E27FC236}">
                <a16:creationId xmlns:a16="http://schemas.microsoft.com/office/drawing/2014/main" id="{260E8264-1C46-3AE9-83A4-57B3F21616AC}"/>
              </a:ext>
            </a:extLst>
          </p:cNvPr>
          <p:cNvSpPr txBox="1"/>
          <p:nvPr/>
        </p:nvSpPr>
        <p:spPr>
          <a:xfrm>
            <a:off x="906754" y="6178399"/>
            <a:ext cx="10662394" cy="523220"/>
          </a:xfrm>
          <a:prstGeom prst="rect">
            <a:avLst/>
          </a:prstGeom>
          <a:noFill/>
        </p:spPr>
        <p:txBody>
          <a:bodyPr wrap="square">
            <a:spAutoFit/>
          </a:bodyPr>
          <a:lstStyle/>
          <a:p>
            <a:r>
              <a:rPr lang="es-ES" sz="1400" dirty="0"/>
              <a:t>Todos los requerimientos fueron finalizados.</a:t>
            </a:r>
          </a:p>
          <a:p>
            <a:r>
              <a:rPr lang="es-ES" sz="1400" dirty="0"/>
              <a:t>Pendiente: Aplicación formal de encuesta de satisfacción  al SH o su representante.</a:t>
            </a:r>
            <a:endParaRPr lang="es-CO" sz="1400" dirty="0"/>
          </a:p>
        </p:txBody>
      </p:sp>
    </p:spTree>
    <p:extLst>
      <p:ext uri="{BB962C8B-B14F-4D97-AF65-F5344CB8AC3E}">
        <p14:creationId xmlns:p14="http://schemas.microsoft.com/office/powerpoint/2010/main" val="40043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ETL</a:t>
            </a:r>
            <a:endParaRPr lang="es-CO" b="1" dirty="0">
              <a:solidFill>
                <a:srgbClr val="000000"/>
              </a:solidFill>
              <a:latin typeface="Arial" panose="020B0604020202020204" pitchFamily="34" charset="0"/>
            </a:endParaRPr>
          </a:p>
        </p:txBody>
      </p:sp>
      <p:sp>
        <p:nvSpPr>
          <p:cNvPr id="2" name="CuadroTexto 1">
            <a:extLst>
              <a:ext uri="{FF2B5EF4-FFF2-40B4-BE49-F238E27FC236}">
                <a16:creationId xmlns:a16="http://schemas.microsoft.com/office/drawing/2014/main" id="{5D8F1424-26E4-18D0-E0B3-179DD1FD1D9C}"/>
              </a:ext>
            </a:extLst>
          </p:cNvPr>
          <p:cNvSpPr txBox="1"/>
          <p:nvPr/>
        </p:nvSpPr>
        <p:spPr>
          <a:xfrm>
            <a:off x="801110" y="1477275"/>
            <a:ext cx="9442819" cy="830997"/>
          </a:xfrm>
          <a:prstGeom prst="rect">
            <a:avLst/>
          </a:prstGeom>
          <a:noFill/>
        </p:spPr>
        <p:txBody>
          <a:bodyPr wrap="square" rtlCol="0">
            <a:spAutoFit/>
          </a:bodyPr>
          <a:lstStyle/>
          <a:p>
            <a:r>
              <a:rPr lang="es-ES" sz="1600" b="1" dirty="0"/>
              <a:t>Fuentes de datos empleadas: </a:t>
            </a:r>
          </a:p>
          <a:p>
            <a:pPr marL="342900" indent="-342900">
              <a:buFont typeface="+mj-lt"/>
              <a:buAutoNum type="arabicPeriod"/>
            </a:pPr>
            <a:r>
              <a:rPr lang="es-ES" sz="1600" dirty="0"/>
              <a:t>Ordenes de venta de 12 meses de </a:t>
            </a:r>
            <a:r>
              <a:rPr lang="es-ES" sz="1600" dirty="0" err="1"/>
              <a:t>Frubana</a:t>
            </a:r>
            <a:r>
              <a:rPr lang="es-ES" sz="1600" dirty="0"/>
              <a:t> Barranquilla (</a:t>
            </a:r>
            <a:r>
              <a:rPr lang="es-ES" sz="1600" b="0" i="0" u="none" strike="noStrike" baseline="0" dirty="0">
                <a:solidFill>
                  <a:srgbClr val="000000"/>
                </a:solidFill>
              </a:rPr>
              <a:t>desde julio 2022 hasta junio 2023).</a:t>
            </a:r>
            <a:endParaRPr lang="es-ES" sz="1600" dirty="0"/>
          </a:p>
          <a:p>
            <a:pPr marL="342900" indent="-342900">
              <a:buFont typeface="+mj-lt"/>
              <a:buAutoNum type="arabicPeriod"/>
            </a:pPr>
            <a:r>
              <a:rPr lang="es-ES" sz="1600" dirty="0"/>
              <a:t>Tabla productos.</a:t>
            </a:r>
            <a:endParaRPr lang="es-CO" sz="1600" dirty="0"/>
          </a:p>
        </p:txBody>
      </p:sp>
      <p:sp>
        <p:nvSpPr>
          <p:cNvPr id="10" name="CuadroTexto 9">
            <a:extLst>
              <a:ext uri="{FF2B5EF4-FFF2-40B4-BE49-F238E27FC236}">
                <a16:creationId xmlns:a16="http://schemas.microsoft.com/office/drawing/2014/main" id="{A16E7DA6-D740-D9BD-33E7-AEC2273621A1}"/>
              </a:ext>
            </a:extLst>
          </p:cNvPr>
          <p:cNvSpPr txBox="1"/>
          <p:nvPr/>
        </p:nvSpPr>
        <p:spPr>
          <a:xfrm>
            <a:off x="3547430" y="2435773"/>
            <a:ext cx="7416981" cy="3785652"/>
          </a:xfrm>
          <a:prstGeom prst="rect">
            <a:avLst/>
          </a:prstGeom>
          <a:noFill/>
        </p:spPr>
        <p:txBody>
          <a:bodyPr wrap="square">
            <a:spAutoFit/>
          </a:bodyPr>
          <a:lstStyle/>
          <a:p>
            <a:r>
              <a:rPr lang="es-ES" sz="1600" b="1" dirty="0"/>
              <a:t>Principales transformaciones:</a:t>
            </a:r>
          </a:p>
          <a:p>
            <a:endParaRPr lang="es-ES" sz="1600" b="1" dirty="0"/>
          </a:p>
          <a:p>
            <a:pPr marL="285750" indent="-285750">
              <a:buFont typeface="Arial" panose="020B0604020202020204" pitchFamily="34" charset="0"/>
              <a:buChar char="•"/>
            </a:pPr>
            <a:r>
              <a:rPr lang="es-ES" sz="1600" dirty="0"/>
              <a:t>Obtención del </a:t>
            </a:r>
            <a:r>
              <a:rPr lang="es-ES" sz="1600" dirty="0" err="1"/>
              <a:t>df</a:t>
            </a:r>
            <a:r>
              <a:rPr lang="es-ES" sz="1600" dirty="0"/>
              <a:t> “</a:t>
            </a:r>
            <a:r>
              <a:rPr lang="es-ES" sz="1600" dirty="0" err="1"/>
              <a:t>ventas_año_completo</a:t>
            </a:r>
            <a:r>
              <a:rPr lang="es-ES" sz="1600" dirty="0"/>
              <a:t>” al </a:t>
            </a:r>
            <a:r>
              <a:rPr lang="es-ES" sz="1600" b="1" dirty="0"/>
              <a:t>unificar 12 archivos de ventas (.</a:t>
            </a:r>
            <a:r>
              <a:rPr lang="es-ES" sz="1600" b="1" dirty="0" err="1"/>
              <a:t>pkl</a:t>
            </a:r>
            <a:r>
              <a:rPr lang="es-ES" sz="1600" b="1" dirty="0"/>
              <a:t>)</a:t>
            </a:r>
          </a:p>
          <a:p>
            <a:pPr marL="285750" indent="-285750">
              <a:buFont typeface="Arial" panose="020B0604020202020204" pitchFamily="34" charset="0"/>
              <a:buChar char="•"/>
            </a:pPr>
            <a:r>
              <a:rPr lang="es-ES" sz="1600" b="1" dirty="0"/>
              <a:t>La columna “</a:t>
            </a:r>
            <a:r>
              <a:rPr lang="es-ES" sz="1600" b="1" dirty="0" err="1"/>
              <a:t>producto_general</a:t>
            </a:r>
            <a:r>
              <a:rPr lang="es-ES" sz="1600" b="1" dirty="0"/>
              <a:t>” fue creada </a:t>
            </a:r>
            <a:r>
              <a:rPr lang="es-ES" sz="1600" dirty="0"/>
              <a:t>en la tabla productos, para agrupar productos del mismo tipo (Ejemplo “Tomate” agrupa todos los tipos de tomate)</a:t>
            </a:r>
          </a:p>
          <a:p>
            <a:pPr marL="285750" indent="-285750">
              <a:buFont typeface="Arial" panose="020B0604020202020204" pitchFamily="34" charset="0"/>
              <a:buChar char="•"/>
            </a:pPr>
            <a:r>
              <a:rPr lang="es-ES" sz="1600" dirty="0"/>
              <a:t>Se realizó el cruce del </a:t>
            </a:r>
            <a:r>
              <a:rPr lang="es-ES" sz="1600" dirty="0" err="1"/>
              <a:t>df</a:t>
            </a:r>
            <a:r>
              <a:rPr lang="es-ES" sz="1600" dirty="0"/>
              <a:t> “</a:t>
            </a:r>
            <a:r>
              <a:rPr lang="es-ES" sz="1600" dirty="0" err="1"/>
              <a:t>ventas_año_completo</a:t>
            </a:r>
            <a:r>
              <a:rPr lang="es-ES" sz="1600" dirty="0"/>
              <a:t>”. vs. la tabla de productos, identificando 101 códigos de productos que figuraban en las órdenes de venta, pero no en la tabla de productos.  </a:t>
            </a:r>
            <a:r>
              <a:rPr lang="es-ES" sz="1600" b="1" dirty="0"/>
              <a:t>Se completó la tabla de productos, obteniendo </a:t>
            </a:r>
            <a:r>
              <a:rPr lang="es-ES" sz="1600" b="1" dirty="0" err="1"/>
              <a:t>df</a:t>
            </a:r>
            <a:r>
              <a:rPr lang="es-ES" sz="1600" b="1" dirty="0"/>
              <a:t> “</a:t>
            </a:r>
            <a:r>
              <a:rPr lang="es-ES" sz="1600" b="1" dirty="0" err="1"/>
              <a:t>productos_final</a:t>
            </a:r>
            <a:r>
              <a:rPr lang="es-ES" sz="1600" b="1" dirty="0"/>
              <a:t>”</a:t>
            </a:r>
          </a:p>
          <a:p>
            <a:pPr marL="285750" indent="-285750">
              <a:buFont typeface="Arial" panose="020B0604020202020204" pitchFamily="34" charset="0"/>
              <a:buChar char="•"/>
            </a:pPr>
            <a:r>
              <a:rPr lang="es-ES" sz="1600" b="1" dirty="0"/>
              <a:t>Unión de “</a:t>
            </a:r>
            <a:r>
              <a:rPr lang="es-ES" sz="1600" b="1" dirty="0" err="1"/>
              <a:t>ventas_año_completo</a:t>
            </a:r>
            <a:r>
              <a:rPr lang="es-ES" sz="1600" b="1" dirty="0"/>
              <a:t>” y “</a:t>
            </a:r>
            <a:r>
              <a:rPr lang="es-ES" sz="1600" b="1" dirty="0" err="1"/>
              <a:t>productos_final</a:t>
            </a:r>
            <a:r>
              <a:rPr lang="es-ES" sz="1600" b="1" dirty="0"/>
              <a:t>” </a:t>
            </a:r>
            <a:r>
              <a:rPr lang="es-ES" sz="1600" dirty="0"/>
              <a:t>por “</a:t>
            </a:r>
            <a:r>
              <a:rPr lang="es-ES" sz="1600" dirty="0" err="1"/>
              <a:t>producto_id</a:t>
            </a:r>
            <a:r>
              <a:rPr lang="es-ES" sz="1600" dirty="0"/>
              <a:t>”. </a:t>
            </a:r>
          </a:p>
          <a:p>
            <a:pPr marL="285750" indent="-285750">
              <a:buFont typeface="Arial" panose="020B0604020202020204" pitchFamily="34" charset="0"/>
              <a:buChar char="•"/>
            </a:pPr>
            <a:r>
              <a:rPr lang="es-ES" sz="1600" dirty="0"/>
              <a:t>Se validó que </a:t>
            </a:r>
            <a:r>
              <a:rPr lang="es-ES" sz="1600" b="1" dirty="0"/>
              <a:t>no existen valores nulo</a:t>
            </a:r>
            <a:r>
              <a:rPr lang="es-ES" sz="1600" dirty="0"/>
              <a:t>s en el </a:t>
            </a:r>
            <a:r>
              <a:rPr lang="es-ES" sz="1600" dirty="0" err="1"/>
              <a:t>df</a:t>
            </a:r>
            <a:r>
              <a:rPr lang="es-ES" sz="1600" dirty="0"/>
              <a:t> resultante. </a:t>
            </a:r>
          </a:p>
          <a:p>
            <a:pPr marL="285750" indent="-285750">
              <a:buFont typeface="Arial" panose="020B0604020202020204" pitchFamily="34" charset="0"/>
              <a:buChar char="•"/>
            </a:pPr>
            <a:r>
              <a:rPr lang="es-ES" sz="1600" b="1" dirty="0"/>
              <a:t>Se eliminan registros duplicados</a:t>
            </a:r>
            <a:r>
              <a:rPr lang="es-ES" sz="1600" dirty="0"/>
              <a:t> usando como llave la combinación de los 5 campos: </a:t>
            </a:r>
            <a:r>
              <a:rPr lang="es-ES" sz="1600" dirty="0" err="1"/>
              <a:t>nro_orden</a:t>
            </a:r>
            <a:r>
              <a:rPr lang="es-ES" sz="1600" dirty="0"/>
              <a:t>, fecha, cantidad, </a:t>
            </a:r>
            <a:r>
              <a:rPr lang="es-ES" sz="1600" dirty="0" err="1"/>
              <a:t>custumer_id</a:t>
            </a:r>
            <a:r>
              <a:rPr lang="es-ES" sz="1600" dirty="0"/>
              <a:t>, </a:t>
            </a:r>
            <a:r>
              <a:rPr lang="es-ES" sz="1600" dirty="0" err="1"/>
              <a:t>Producto_id</a:t>
            </a:r>
            <a:r>
              <a:rPr lang="es-ES" sz="1600" dirty="0"/>
              <a:t>. El </a:t>
            </a:r>
            <a:r>
              <a:rPr lang="es-ES" sz="1600" dirty="0" err="1"/>
              <a:t>df</a:t>
            </a:r>
            <a:r>
              <a:rPr lang="es-ES" sz="1600" dirty="0"/>
              <a:t> resultante pasó de contener 502.154 a 501.636 registros correspondiente a </a:t>
            </a:r>
            <a:r>
              <a:rPr lang="es-CO" sz="1600" b="0" i="0" u="none" strike="noStrike" baseline="0" dirty="0">
                <a:solidFill>
                  <a:srgbClr val="000000"/>
                </a:solidFill>
                <a:latin typeface="Arial" panose="020B0604020202020204" pitchFamily="34" charset="0"/>
              </a:rPr>
              <a:t>140.989 órdenes</a:t>
            </a:r>
            <a:r>
              <a:rPr lang="es-ES" sz="1600" b="0" i="0" u="none" strike="noStrike" baseline="0" dirty="0">
                <a:solidFill>
                  <a:srgbClr val="000000"/>
                </a:solidFill>
                <a:latin typeface="Arial" panose="020B0604020202020204" pitchFamily="34" charset="0"/>
              </a:rPr>
              <a:t> de vent</a:t>
            </a:r>
            <a:r>
              <a:rPr lang="es-ES" sz="1600" dirty="0">
                <a:solidFill>
                  <a:srgbClr val="000000"/>
                </a:solidFill>
                <a:latin typeface="Arial" panose="020B0604020202020204" pitchFamily="34" charset="0"/>
              </a:rPr>
              <a:t>a únicas</a:t>
            </a:r>
            <a:r>
              <a:rPr lang="es-ES" sz="1600" dirty="0"/>
              <a:t> </a:t>
            </a:r>
          </a:p>
        </p:txBody>
      </p:sp>
      <p:pic>
        <p:nvPicPr>
          <p:cNvPr id="1026" name="Picture 2" descr="Etl - Iconos gratis de redes">
            <a:extLst>
              <a:ext uri="{FF2B5EF4-FFF2-40B4-BE49-F238E27FC236}">
                <a16:creationId xmlns:a16="http://schemas.microsoft.com/office/drawing/2014/main" id="{A672E58E-E2B0-5B4E-5ACB-D3106D301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71" y="3112225"/>
            <a:ext cx="3148939" cy="314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2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5A5C4D0-4F4A-62E2-FBAF-E05117DFD35C}"/>
              </a:ext>
            </a:extLst>
          </p:cNvPr>
          <p:cNvPicPr>
            <a:picLocks noChangeAspect="1"/>
          </p:cNvPicPr>
          <p:nvPr/>
        </p:nvPicPr>
        <p:blipFill rotWithShape="1">
          <a:blip r:embed="rId2"/>
          <a:srcRect l="12610" t="31295" r="12826" b="17472"/>
          <a:stretch/>
        </p:blipFill>
        <p:spPr>
          <a:xfrm>
            <a:off x="6387320" y="1185280"/>
            <a:ext cx="5339084" cy="2612624"/>
          </a:xfrm>
          <a:prstGeom prst="rect">
            <a:avLst/>
          </a:prstGeom>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3"/>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4"/>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ANÁLISIS EXPLORATORIO</a:t>
            </a:r>
            <a:endParaRPr lang="es-CO" b="1" dirty="0">
              <a:solidFill>
                <a:srgbClr val="000000"/>
              </a:solidFill>
              <a:latin typeface="Arial" panose="020B0604020202020204" pitchFamily="34" charset="0"/>
            </a:endParaRPr>
          </a:p>
        </p:txBody>
      </p:sp>
      <p:pic>
        <p:nvPicPr>
          <p:cNvPr id="13" name="Imagen 12">
            <a:extLst>
              <a:ext uri="{FF2B5EF4-FFF2-40B4-BE49-F238E27FC236}">
                <a16:creationId xmlns:a16="http://schemas.microsoft.com/office/drawing/2014/main" id="{063E4851-2ADC-FC6F-86DA-50423942D262}"/>
              </a:ext>
            </a:extLst>
          </p:cNvPr>
          <p:cNvPicPr>
            <a:picLocks noChangeAspect="1"/>
          </p:cNvPicPr>
          <p:nvPr/>
        </p:nvPicPr>
        <p:blipFill>
          <a:blip r:embed="rId5"/>
          <a:stretch>
            <a:fillRect/>
          </a:stretch>
        </p:blipFill>
        <p:spPr>
          <a:xfrm>
            <a:off x="197467" y="1350394"/>
            <a:ext cx="3021281" cy="2033309"/>
          </a:xfrm>
          <a:prstGeom prst="rect">
            <a:avLst/>
          </a:prstGeom>
        </p:spPr>
      </p:pic>
      <p:pic>
        <p:nvPicPr>
          <p:cNvPr id="15" name="Imagen 14">
            <a:extLst>
              <a:ext uri="{FF2B5EF4-FFF2-40B4-BE49-F238E27FC236}">
                <a16:creationId xmlns:a16="http://schemas.microsoft.com/office/drawing/2014/main" id="{ED42D025-EEEA-81C3-7620-63D48A60616E}"/>
              </a:ext>
            </a:extLst>
          </p:cNvPr>
          <p:cNvPicPr>
            <a:picLocks noChangeAspect="1"/>
          </p:cNvPicPr>
          <p:nvPr/>
        </p:nvPicPr>
        <p:blipFill>
          <a:blip r:embed="rId6"/>
          <a:stretch>
            <a:fillRect/>
          </a:stretch>
        </p:blipFill>
        <p:spPr>
          <a:xfrm>
            <a:off x="3218748" y="1354822"/>
            <a:ext cx="3493560" cy="2070993"/>
          </a:xfrm>
          <a:prstGeom prst="rect">
            <a:avLst/>
          </a:prstGeom>
        </p:spPr>
      </p:pic>
      <p:sp>
        <p:nvSpPr>
          <p:cNvPr id="16" name="CuadroTexto 15">
            <a:extLst>
              <a:ext uri="{FF2B5EF4-FFF2-40B4-BE49-F238E27FC236}">
                <a16:creationId xmlns:a16="http://schemas.microsoft.com/office/drawing/2014/main" id="{6AC6BEBA-E5E3-7376-6318-66955A3C6F1B}"/>
              </a:ext>
            </a:extLst>
          </p:cNvPr>
          <p:cNvSpPr txBox="1"/>
          <p:nvPr/>
        </p:nvSpPr>
        <p:spPr>
          <a:xfrm>
            <a:off x="5618693" y="3711229"/>
            <a:ext cx="6107711" cy="3108543"/>
          </a:xfrm>
          <a:prstGeom prst="rect">
            <a:avLst/>
          </a:prstGeom>
          <a:noFill/>
        </p:spPr>
        <p:txBody>
          <a:bodyPr wrap="square" rtlCol="0">
            <a:spAutoFit/>
          </a:bodyPr>
          <a:lstStyle/>
          <a:p>
            <a:pPr marL="285750" indent="-285750">
              <a:buFont typeface="Arial" panose="020B0604020202020204" pitchFamily="34" charset="0"/>
              <a:buChar char="•"/>
            </a:pPr>
            <a:r>
              <a:rPr lang="es-ES" sz="1350" dirty="0">
                <a:solidFill>
                  <a:srgbClr val="000000"/>
                </a:solidFill>
                <a:latin typeface="Arial" panose="020B0604020202020204" pitchFamily="34" charset="0"/>
              </a:rPr>
              <a:t>El día con mayor número de ordenes únicas de venta registradas fue el 20ago2022 (sábado) con 668 órdenes.</a:t>
            </a:r>
          </a:p>
          <a:p>
            <a:pPr marL="285750" indent="-285750">
              <a:buFont typeface="Arial" panose="020B0604020202020204" pitchFamily="34" charset="0"/>
              <a:buChar char="•"/>
            </a:pPr>
            <a:r>
              <a:rPr lang="es-ES" sz="1350" dirty="0">
                <a:solidFill>
                  <a:srgbClr val="000000"/>
                </a:solidFill>
                <a:latin typeface="Arial" panose="020B0604020202020204" pitchFamily="34" charset="0"/>
              </a:rPr>
              <a:t>No se registran ventas los domingos. Los días con mayor número de ordenes únicas de venta registradas son: viernes y sábado (19,9%). El día de menor volumen es el lunes (11,9%). </a:t>
            </a:r>
          </a:p>
          <a:p>
            <a:pPr marL="285750" indent="-285750">
              <a:buFont typeface="Arial" panose="020B0604020202020204" pitchFamily="34" charset="0"/>
              <a:buChar char="•"/>
            </a:pPr>
            <a:r>
              <a:rPr lang="es-ES" sz="1350" dirty="0">
                <a:solidFill>
                  <a:srgbClr val="000000"/>
                </a:solidFill>
                <a:latin typeface="Arial" panose="020B0604020202020204" pitchFamily="34" charset="0"/>
              </a:rPr>
              <a:t>Una orden de venta tiene en promedio </a:t>
            </a:r>
            <a:r>
              <a:rPr lang="es-ES" sz="1350" b="1" dirty="0">
                <a:solidFill>
                  <a:srgbClr val="000000"/>
                </a:solidFill>
                <a:latin typeface="Arial" panose="020B0604020202020204" pitchFamily="34" charset="0"/>
              </a:rPr>
              <a:t>3,6 </a:t>
            </a:r>
            <a:r>
              <a:rPr lang="es-ES" sz="1350" dirty="0">
                <a:solidFill>
                  <a:srgbClr val="000000"/>
                </a:solidFill>
                <a:latin typeface="Arial" panose="020B0604020202020204" pitchFamily="34" charset="0"/>
              </a:rPr>
              <a:t>productos distintos. La orden con mayor número de registros tiene 70.</a:t>
            </a:r>
          </a:p>
          <a:p>
            <a:pPr marL="285750" indent="-285750">
              <a:buFont typeface="Arial" panose="020B0604020202020204" pitchFamily="34" charset="0"/>
              <a:buChar char="•"/>
            </a:pPr>
            <a:r>
              <a:rPr lang="es-ES" sz="1350" dirty="0">
                <a:solidFill>
                  <a:srgbClr val="000000"/>
                </a:solidFill>
                <a:latin typeface="Arial" panose="020B0604020202020204" pitchFamily="34" charset="0"/>
              </a:rPr>
              <a:t>El número promedio de registros únicos de órdenes de venta por cliente es </a:t>
            </a:r>
            <a:r>
              <a:rPr lang="es-ES" sz="1350" b="1" dirty="0">
                <a:solidFill>
                  <a:srgbClr val="000000"/>
                </a:solidFill>
                <a:latin typeface="Arial" panose="020B0604020202020204" pitchFamily="34" charset="0"/>
              </a:rPr>
              <a:t>12. </a:t>
            </a:r>
            <a:r>
              <a:rPr lang="es-ES" sz="1350" dirty="0">
                <a:solidFill>
                  <a:srgbClr val="000000"/>
                </a:solidFill>
                <a:latin typeface="Arial" panose="020B0604020202020204" pitchFamily="34" charset="0"/>
              </a:rPr>
              <a:t>Existen 11.759 clientes con registro de al menos 1 orden de venta en el periodo (Máximo 568 ordenes)</a:t>
            </a:r>
          </a:p>
          <a:p>
            <a:pPr marL="285750" indent="-285750">
              <a:buFont typeface="Arial" panose="020B0604020202020204" pitchFamily="34" charset="0"/>
              <a:buChar char="•"/>
            </a:pPr>
            <a:r>
              <a:rPr lang="es-ES" sz="1350" b="0" i="0" u="none" strike="noStrike" baseline="0" dirty="0">
                <a:solidFill>
                  <a:srgbClr val="000000"/>
                </a:solidFill>
                <a:latin typeface="Arial" panose="020B0604020202020204" pitchFamily="34" charset="0"/>
              </a:rPr>
              <a:t>Existen registros de ventas para un total de 71 productos generales, correspondientes a 232 </a:t>
            </a:r>
            <a:r>
              <a:rPr lang="es-ES" sz="1350" b="0" i="0" u="none" strike="noStrike" baseline="0" dirty="0" err="1">
                <a:solidFill>
                  <a:srgbClr val="000000"/>
                </a:solidFill>
                <a:latin typeface="Arial" panose="020B0604020202020204" pitchFamily="34" charset="0"/>
              </a:rPr>
              <a:t>producto_id</a:t>
            </a:r>
            <a:r>
              <a:rPr lang="es-ES" sz="1350" b="0" i="0" u="none" strike="noStrike" baseline="0" dirty="0">
                <a:solidFill>
                  <a:srgbClr val="000000"/>
                </a:solidFill>
                <a:latin typeface="Arial" panose="020B0604020202020204" pitchFamily="34" charset="0"/>
              </a:rPr>
              <a:t> distintos.</a:t>
            </a:r>
            <a:endParaRPr lang="es-CO" sz="135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s-ES" sz="1350" b="0" i="0" u="none" strike="noStrike" baseline="0" dirty="0">
                <a:solidFill>
                  <a:srgbClr val="000000"/>
                </a:solidFill>
                <a:latin typeface="Arial" panose="020B0604020202020204" pitchFamily="34" charset="0"/>
              </a:rPr>
              <a:t>El producto general que registra mayor número de ordenes únicas de venta es:  Cebolla, (65.189 órdenes). </a:t>
            </a:r>
          </a:p>
        </p:txBody>
      </p:sp>
      <p:pic>
        <p:nvPicPr>
          <p:cNvPr id="2" name="Imagen 1">
            <a:extLst>
              <a:ext uri="{FF2B5EF4-FFF2-40B4-BE49-F238E27FC236}">
                <a16:creationId xmlns:a16="http://schemas.microsoft.com/office/drawing/2014/main" id="{B59FDA1C-7B4E-082B-2699-D502EB68E3D9}"/>
              </a:ext>
            </a:extLst>
          </p:cNvPr>
          <p:cNvPicPr>
            <a:picLocks noChangeAspect="1"/>
          </p:cNvPicPr>
          <p:nvPr/>
        </p:nvPicPr>
        <p:blipFill>
          <a:blip r:embed="rId7"/>
          <a:stretch>
            <a:fillRect/>
          </a:stretch>
        </p:blipFill>
        <p:spPr>
          <a:xfrm>
            <a:off x="372602" y="3797904"/>
            <a:ext cx="5246091" cy="2710980"/>
          </a:xfrm>
          <a:prstGeom prst="rect">
            <a:avLst/>
          </a:prstGeom>
        </p:spPr>
      </p:pic>
    </p:spTree>
    <p:extLst>
      <p:ext uri="{BB962C8B-B14F-4D97-AF65-F5344CB8AC3E}">
        <p14:creationId xmlns:p14="http://schemas.microsoft.com/office/powerpoint/2010/main" val="14188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SUPUESTOS</a:t>
            </a:r>
            <a:endParaRPr lang="es-CO" b="1" dirty="0">
              <a:solidFill>
                <a:srgbClr val="000000"/>
              </a:solidFill>
              <a:latin typeface="Arial" panose="020B0604020202020204" pitchFamily="34" charset="0"/>
            </a:endParaRPr>
          </a:p>
        </p:txBody>
      </p:sp>
      <p:sp>
        <p:nvSpPr>
          <p:cNvPr id="21" name="CuadroTexto 20">
            <a:extLst>
              <a:ext uri="{FF2B5EF4-FFF2-40B4-BE49-F238E27FC236}">
                <a16:creationId xmlns:a16="http://schemas.microsoft.com/office/drawing/2014/main" id="{A8CC764B-B95A-CE9A-F3D0-D87ADD83A802}"/>
              </a:ext>
            </a:extLst>
          </p:cNvPr>
          <p:cNvSpPr txBox="1"/>
          <p:nvPr/>
        </p:nvSpPr>
        <p:spPr>
          <a:xfrm>
            <a:off x="4744277" y="1653851"/>
            <a:ext cx="7392340" cy="338554"/>
          </a:xfrm>
          <a:prstGeom prst="rect">
            <a:avLst/>
          </a:prstGeom>
          <a:noFill/>
        </p:spPr>
        <p:txBody>
          <a:bodyPr wrap="square">
            <a:spAutoFit/>
          </a:bodyPr>
          <a:lstStyle/>
          <a:p>
            <a:r>
              <a:rPr lang="es-ES" sz="1600" b="1" dirty="0">
                <a:solidFill>
                  <a:srgbClr val="000000"/>
                </a:solidFill>
                <a:latin typeface="Arial" panose="020B0604020202020204" pitchFamily="34" charset="0"/>
              </a:rPr>
              <a:t>Supuestos: </a:t>
            </a:r>
            <a:r>
              <a:rPr lang="es-ES" sz="1600" dirty="0">
                <a:solidFill>
                  <a:srgbClr val="000000"/>
                </a:solidFill>
                <a:latin typeface="Arial" panose="020B0604020202020204" pitchFamily="34" charset="0"/>
              </a:rPr>
              <a:t>Para una variable con distribución normal, se estima que</a:t>
            </a:r>
            <a:r>
              <a:rPr lang="es-ES" sz="1600" b="1" dirty="0">
                <a:solidFill>
                  <a:srgbClr val="000000"/>
                </a:solidFill>
                <a:latin typeface="Arial" panose="020B0604020202020204" pitchFamily="34" charset="0"/>
              </a:rPr>
              <a:t> </a:t>
            </a:r>
            <a:r>
              <a:rPr lang="es-ES" sz="1600" dirty="0">
                <a:solidFill>
                  <a:srgbClr val="000000"/>
                </a:solidFill>
                <a:latin typeface="Arial" panose="020B0604020202020204" pitchFamily="34" charset="0"/>
              </a:rPr>
              <a:t>entre:</a:t>
            </a:r>
          </a:p>
        </p:txBody>
      </p:sp>
      <p:pic>
        <p:nvPicPr>
          <p:cNvPr id="2054" name="Picture 6" descr="Introducción a Six Sigma - Distribución normal y desviación típica |  Gestión de Proyectos Master">
            <a:extLst>
              <a:ext uri="{FF2B5EF4-FFF2-40B4-BE49-F238E27FC236}">
                <a16:creationId xmlns:a16="http://schemas.microsoft.com/office/drawing/2014/main" id="{698DBBB5-26A2-21D0-C9C0-13346D3EE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985" y="1315398"/>
            <a:ext cx="3471239" cy="23015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1EDB6AD2-DA41-67C2-803B-3CEF2DAC29C6}"/>
                  </a:ext>
                </a:extLst>
              </p:cNvPr>
              <p:cNvSpPr txBox="1"/>
              <p:nvPr/>
            </p:nvSpPr>
            <p:spPr>
              <a:xfrm>
                <a:off x="5468183" y="2056566"/>
                <a:ext cx="548810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i="1" smtClean="0">
                              <a:latin typeface="Cambria Math" panose="02040503050406030204" pitchFamily="18" charset="0"/>
                            </a:rPr>
                          </m:ctrlPr>
                        </m:dPr>
                        <m:e>
                          <m:eqArr>
                            <m:eqArrPr>
                              <m:ctrlPr>
                                <a:rPr lang="es-CO" i="1" smtClean="0">
                                  <a:latin typeface="Cambria Math" panose="02040503050406030204" pitchFamily="18" charset="0"/>
                                </a:rPr>
                              </m:ctrlPr>
                            </m:eqArrPr>
                            <m:e>
                              <m:r>
                                <a:rPr lang="es-ES" b="0" i="1" smtClean="0">
                                  <a:latin typeface="Cambria Math" panose="02040503050406030204" pitchFamily="18" charset="0"/>
                                </a:rPr>
                                <m:t>𝑃𝑟𝑜𝑚𝑒𝑑𝑖𝑜</m:t>
                              </m:r>
                              <m:r>
                                <a:rPr lang="es-ES" b="0" i="1" smtClean="0">
                                  <a:latin typeface="Cambria Math" panose="02040503050406030204" pitchFamily="18" charset="0"/>
                                </a:rPr>
                                <m:t> ±1 </m:t>
                              </m:r>
                              <m:r>
                                <a:rPr lang="es-ES" b="0" i="1" smtClean="0">
                                  <a:latin typeface="Cambria Math" panose="02040503050406030204" pitchFamily="18" charset="0"/>
                                  <a:ea typeface="Cambria Math" panose="02040503050406030204" pitchFamily="18" charset="0"/>
                                </a:rPr>
                                <m:t>𝑠𝑑</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𝑆𝑒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𝑎𝑔𝑟𝑢𝑝𝑎</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𝑒𝑙</m:t>
                              </m:r>
                              <m:r>
                                <a:rPr lang="es-ES" b="0" i="1" smtClean="0">
                                  <a:latin typeface="Cambria Math" panose="02040503050406030204" pitchFamily="18" charset="0"/>
                                  <a:ea typeface="Cambria Math" panose="02040503050406030204" pitchFamily="18" charset="0"/>
                                </a:rPr>
                                <m:t> 68.3% </m:t>
                              </m:r>
                              <m:r>
                                <a:rPr lang="es-ES" b="0" i="1" smtClean="0">
                                  <a:latin typeface="Cambria Math" panose="02040503050406030204" pitchFamily="18" charset="0"/>
                                  <a:ea typeface="Cambria Math" panose="02040503050406030204" pitchFamily="18" charset="0"/>
                                </a:rPr>
                                <m:t>𝑑𝑒</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𝑙𝑜𝑠</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𝑑𝑎𝑡𝑜𝑠</m:t>
                              </m:r>
                            </m:e>
                            <m:e>
                              <m:r>
                                <a:rPr lang="es-ES" i="1">
                                  <a:latin typeface="Cambria Math" panose="02040503050406030204" pitchFamily="18" charset="0"/>
                                </a:rPr>
                                <m:t>𝑃𝑟𝑜𝑚𝑒𝑑𝑖𝑜</m:t>
                              </m:r>
                              <m:r>
                                <a:rPr lang="es-ES" i="1">
                                  <a:latin typeface="Cambria Math" panose="02040503050406030204" pitchFamily="18" charset="0"/>
                                </a:rPr>
                                <m:t> ±2 </m:t>
                              </m:r>
                              <m:r>
                                <a:rPr lang="es-ES" i="1">
                                  <a:latin typeface="Cambria Math" panose="02040503050406030204" pitchFamily="18" charset="0"/>
                                  <a:ea typeface="Cambria Math" panose="02040503050406030204" pitchFamily="18" charset="0"/>
                                </a:rPr>
                                <m:t>𝑠𝑑</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𝑆𝑒</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𝑎𝑔𝑟𝑢𝑝𝑎</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𝑒𝑙</m:t>
                              </m:r>
                              <m:r>
                                <a:rPr lang="es-ES" i="1">
                                  <a:latin typeface="Cambria Math" panose="02040503050406030204" pitchFamily="18" charset="0"/>
                                  <a:ea typeface="Cambria Math" panose="02040503050406030204" pitchFamily="18" charset="0"/>
                                </a:rPr>
                                <m:t> 95,5% </m:t>
                              </m:r>
                              <m:r>
                                <a:rPr lang="es-ES" i="1">
                                  <a:latin typeface="Cambria Math" panose="02040503050406030204" pitchFamily="18" charset="0"/>
                                  <a:ea typeface="Cambria Math" panose="02040503050406030204" pitchFamily="18" charset="0"/>
                                </a:rPr>
                                <m:t>𝑑𝑒</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𝑙𝑜𝑠</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𝑑𝑎𝑡𝑜𝑠</m:t>
                              </m:r>
                            </m:e>
                            <m:e>
                              <m:r>
                                <a:rPr lang="es-ES" i="1">
                                  <a:latin typeface="Cambria Math" panose="02040503050406030204" pitchFamily="18" charset="0"/>
                                </a:rPr>
                                <m:t>𝑃𝑟𝑜𝑚𝑒𝑑𝑖𝑜</m:t>
                              </m:r>
                              <m:r>
                                <a:rPr lang="es-ES" i="1">
                                  <a:latin typeface="Cambria Math" panose="02040503050406030204" pitchFamily="18" charset="0"/>
                                </a:rPr>
                                <m:t> ±3 </m:t>
                              </m:r>
                              <m:r>
                                <a:rPr lang="es-ES" i="1">
                                  <a:latin typeface="Cambria Math" panose="02040503050406030204" pitchFamily="18" charset="0"/>
                                  <a:ea typeface="Cambria Math" panose="02040503050406030204" pitchFamily="18" charset="0"/>
                                </a:rPr>
                                <m:t>𝑠𝑑</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𝑆𝑒</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𝑎𝑔𝑟𝑢𝑝𝑎</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𝑒𝑙</m:t>
                              </m:r>
                              <m:r>
                                <a:rPr lang="es-ES" i="1">
                                  <a:latin typeface="Cambria Math" panose="02040503050406030204" pitchFamily="18" charset="0"/>
                                  <a:ea typeface="Cambria Math" panose="02040503050406030204" pitchFamily="18" charset="0"/>
                                </a:rPr>
                                <m:t> 99,7% </m:t>
                              </m:r>
                              <m:r>
                                <a:rPr lang="es-ES" i="1">
                                  <a:latin typeface="Cambria Math" panose="02040503050406030204" pitchFamily="18" charset="0"/>
                                  <a:ea typeface="Cambria Math" panose="02040503050406030204" pitchFamily="18" charset="0"/>
                                </a:rPr>
                                <m:t>𝑑𝑒</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𝑙𝑜𝑠</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𝑑𝑎𝑡𝑜𝑠</m:t>
                              </m:r>
                            </m:e>
                          </m:eqArr>
                        </m:e>
                      </m:d>
                    </m:oMath>
                  </m:oMathPara>
                </a14:m>
                <a:endParaRPr lang="es-CO" dirty="0"/>
              </a:p>
            </p:txBody>
          </p:sp>
        </mc:Choice>
        <mc:Fallback xmlns="">
          <p:sp>
            <p:nvSpPr>
              <p:cNvPr id="2" name="CuadroTexto 1">
                <a:extLst>
                  <a:ext uri="{FF2B5EF4-FFF2-40B4-BE49-F238E27FC236}">
                    <a16:creationId xmlns:a16="http://schemas.microsoft.com/office/drawing/2014/main" id="{1EDB6AD2-DA41-67C2-803B-3CEF2DAC29C6}"/>
                  </a:ext>
                </a:extLst>
              </p:cNvPr>
              <p:cNvSpPr txBox="1">
                <a:spLocks noRot="1" noChangeAspect="1" noMove="1" noResize="1" noEditPoints="1" noAdjustHandles="1" noChangeArrowheads="1" noChangeShapeType="1" noTextEdit="1"/>
              </p:cNvSpPr>
              <p:nvPr/>
            </p:nvSpPr>
            <p:spPr>
              <a:xfrm>
                <a:off x="5468183" y="2056566"/>
                <a:ext cx="5488104" cy="1025665"/>
              </a:xfrm>
              <a:prstGeom prst="rect">
                <a:avLst/>
              </a:prstGeom>
              <a:blipFill>
                <a:blip r:embed="rId5"/>
                <a:stretch>
                  <a:fillRect/>
                </a:stretch>
              </a:blipFill>
            </p:spPr>
            <p:txBody>
              <a:bodyPr/>
              <a:lstStyle/>
              <a:p>
                <a:r>
                  <a:rPr lang="es-CO">
                    <a:noFill/>
                  </a:rPr>
                  <a:t> </a:t>
                </a:r>
              </a:p>
            </p:txBody>
          </p:sp>
        </mc:Fallback>
      </mc:AlternateContent>
      <p:sp>
        <p:nvSpPr>
          <p:cNvPr id="5" name="CuadroTexto 4">
            <a:extLst>
              <a:ext uri="{FF2B5EF4-FFF2-40B4-BE49-F238E27FC236}">
                <a16:creationId xmlns:a16="http://schemas.microsoft.com/office/drawing/2014/main" id="{8225C50E-E2E0-60CE-CBE2-888185DF4DF8}"/>
              </a:ext>
            </a:extLst>
          </p:cNvPr>
          <p:cNvSpPr txBox="1"/>
          <p:nvPr/>
        </p:nvSpPr>
        <p:spPr>
          <a:xfrm>
            <a:off x="5046640" y="3141487"/>
            <a:ext cx="7276330" cy="646331"/>
          </a:xfrm>
          <a:prstGeom prst="rect">
            <a:avLst/>
          </a:prstGeom>
          <a:noFill/>
        </p:spPr>
        <p:txBody>
          <a:bodyPr wrap="square">
            <a:spAutoFit/>
          </a:bodyPr>
          <a:lstStyle/>
          <a:p>
            <a:r>
              <a:rPr lang="es-ES" sz="1800" b="0" i="0" u="none" strike="noStrike" baseline="0" dirty="0">
                <a:solidFill>
                  <a:srgbClr val="000000"/>
                </a:solidFill>
                <a:latin typeface="Arial" panose="020B0604020202020204" pitchFamily="34" charset="0"/>
              </a:rPr>
              <a:t>Sobre las ventas únicas diarias ,se realizó prueba de ajuste de </a:t>
            </a:r>
            <a:r>
              <a:rPr lang="es-ES" dirty="0">
                <a:solidFill>
                  <a:srgbClr val="000000"/>
                </a:solidFill>
                <a:latin typeface="Arial" panose="020B0604020202020204" pitchFamily="34" charset="0"/>
              </a:rPr>
              <a:t>la</a:t>
            </a:r>
            <a:r>
              <a:rPr lang="es-ES" sz="1800" b="0" i="0" u="none" strike="noStrike" baseline="0" dirty="0">
                <a:solidFill>
                  <a:srgbClr val="000000"/>
                </a:solidFill>
                <a:latin typeface="Arial" panose="020B0604020202020204" pitchFamily="34" charset="0"/>
              </a:rPr>
              <a:t> distribución Normal, obteniendo:</a:t>
            </a:r>
            <a:endParaRPr lang="es-CO" dirty="0"/>
          </a:p>
        </p:txBody>
      </p:sp>
      <p:pic>
        <p:nvPicPr>
          <p:cNvPr id="12" name="Imagen 11">
            <a:extLst>
              <a:ext uri="{FF2B5EF4-FFF2-40B4-BE49-F238E27FC236}">
                <a16:creationId xmlns:a16="http://schemas.microsoft.com/office/drawing/2014/main" id="{9208C7FE-3EA7-A41F-2E11-2F1EDC7A0DAC}"/>
              </a:ext>
            </a:extLst>
          </p:cNvPr>
          <p:cNvPicPr>
            <a:picLocks noChangeAspect="1"/>
          </p:cNvPicPr>
          <p:nvPr/>
        </p:nvPicPr>
        <p:blipFill rotWithShape="1">
          <a:blip r:embed="rId6"/>
          <a:srcRect b="81926"/>
          <a:stretch/>
        </p:blipFill>
        <p:spPr>
          <a:xfrm>
            <a:off x="5046640" y="3792807"/>
            <a:ext cx="7043221" cy="438506"/>
          </a:xfrm>
          <a:prstGeom prst="rect">
            <a:avLst/>
          </a:prstGeom>
        </p:spPr>
      </p:pic>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0F21F4A-F32D-1EF1-383A-C5A7D3D3E3C1}"/>
                  </a:ext>
                </a:extLst>
              </p:cNvPr>
              <p:cNvSpPr txBox="1"/>
              <p:nvPr/>
            </p:nvSpPr>
            <p:spPr>
              <a:xfrm>
                <a:off x="5046640" y="4236029"/>
                <a:ext cx="5849935"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CO" i="1" smtClean="0">
                              <a:latin typeface="Cambria Math" panose="02040503050406030204" pitchFamily="18" charset="0"/>
                            </a:rPr>
                          </m:ctrlPr>
                        </m:dPr>
                        <m:e>
                          <m:eqArr>
                            <m:eqArrPr>
                              <m:ctrlPr>
                                <a:rPr lang="es-CO" i="1" smtClean="0">
                                  <a:latin typeface="Cambria Math" panose="02040503050406030204" pitchFamily="18" charset="0"/>
                                </a:rPr>
                              </m:ctrlPr>
                            </m:eqArrPr>
                            <m:e>
                              <m:r>
                                <a:rPr lang="es-ES" b="0" i="1" smtClean="0">
                                  <a:latin typeface="Cambria Math" panose="02040503050406030204" pitchFamily="18" charset="0"/>
                                </a:rPr>
                                <m:t>𝐻</m:t>
                              </m:r>
                              <m:r>
                                <a:rPr lang="es-ES" b="0" i="1" smtClean="0">
                                  <a:latin typeface="Cambria Math" panose="02040503050406030204" pitchFamily="18" charset="0"/>
                                </a:rPr>
                                <m:t>0:</m:t>
                              </m:r>
                              <m:r>
                                <a:rPr lang="es-ES" b="0" i="1" smtClean="0">
                                  <a:latin typeface="Cambria Math" panose="02040503050406030204" pitchFamily="18" charset="0"/>
                                </a:rPr>
                                <m:t>𝐿𝑜𝑠</m:t>
                              </m:r>
                              <m:r>
                                <a:rPr lang="es-ES" b="0" i="1" smtClean="0">
                                  <a:latin typeface="Cambria Math" panose="02040503050406030204" pitchFamily="18" charset="0"/>
                                </a:rPr>
                                <m:t> </m:t>
                              </m:r>
                              <m:r>
                                <a:rPr lang="es-ES" b="0" i="1" smtClean="0">
                                  <a:latin typeface="Cambria Math" panose="02040503050406030204" pitchFamily="18" charset="0"/>
                                </a:rPr>
                                <m:t>𝑑𝑎𝑡𝑜𝑠</m:t>
                              </m:r>
                              <m:r>
                                <a:rPr lang="es-ES" b="0" i="1" smtClean="0">
                                  <a:latin typeface="Cambria Math" panose="02040503050406030204" pitchFamily="18" charset="0"/>
                                </a:rPr>
                                <m:t> </m:t>
                              </m:r>
                              <m:r>
                                <a:rPr lang="es-ES" b="0" i="1" smtClean="0">
                                  <a:latin typeface="Cambria Math" panose="02040503050406030204" pitchFamily="18" charset="0"/>
                                </a:rPr>
                                <m:t>𝑠𝑒</m:t>
                              </m:r>
                              <m:r>
                                <a:rPr lang="es-ES" b="0" i="1" smtClean="0">
                                  <a:latin typeface="Cambria Math" panose="02040503050406030204" pitchFamily="18" charset="0"/>
                                </a:rPr>
                                <m:t> </m:t>
                              </m:r>
                              <m:r>
                                <a:rPr lang="es-ES" b="0" i="1" smtClean="0">
                                  <a:latin typeface="Cambria Math" panose="02040503050406030204" pitchFamily="18" charset="0"/>
                                </a:rPr>
                                <m:t>𝑎𝑗𝑢𝑠𝑡𝑎𝑛</m:t>
                              </m:r>
                              <m:r>
                                <a:rPr lang="es-ES" b="0" i="1" smtClean="0">
                                  <a:latin typeface="Cambria Math" panose="02040503050406030204" pitchFamily="18" charset="0"/>
                                </a:rPr>
                                <m:t> </m:t>
                              </m:r>
                              <m:r>
                                <a:rPr lang="es-ES" b="0" i="1" smtClean="0">
                                  <a:latin typeface="Cambria Math" panose="02040503050406030204" pitchFamily="18" charset="0"/>
                                </a:rPr>
                                <m:t>𝑎</m:t>
                              </m:r>
                              <m:r>
                                <a:rPr lang="es-ES" b="0" i="1" smtClean="0">
                                  <a:latin typeface="Cambria Math" panose="02040503050406030204" pitchFamily="18" charset="0"/>
                                </a:rPr>
                                <m:t> </m:t>
                              </m:r>
                              <m:r>
                                <a:rPr lang="es-ES" b="0" i="1" smtClean="0">
                                  <a:latin typeface="Cambria Math" panose="02040503050406030204" pitchFamily="18" charset="0"/>
                                </a:rPr>
                                <m:t>𝑢𝑛𝑎</m:t>
                              </m:r>
                              <m:r>
                                <a:rPr lang="es-ES" b="0" i="1" smtClean="0">
                                  <a:latin typeface="Cambria Math" panose="02040503050406030204" pitchFamily="18" charset="0"/>
                                </a:rPr>
                                <m:t> </m:t>
                              </m:r>
                              <m:r>
                                <a:rPr lang="es-ES" b="0" i="1" smtClean="0">
                                  <a:latin typeface="Cambria Math" panose="02040503050406030204" pitchFamily="18" charset="0"/>
                                </a:rPr>
                                <m:t>𝑑𝑖𝑠𝑡𝑟𝑖𝑏𝑢𝑐𝑖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𝑁𝑜𝑟𝑚𝑎𝑙</m:t>
                              </m:r>
                            </m:e>
                            <m:e>
                              <m:r>
                                <a:rPr lang="es-ES" b="0" i="1" smtClean="0">
                                  <a:latin typeface="Cambria Math" panose="02040503050406030204" pitchFamily="18" charset="0"/>
                                </a:rPr>
                                <m:t>𝐻</m:t>
                              </m:r>
                              <m:r>
                                <a:rPr lang="es-ES" b="0" i="1" smtClean="0">
                                  <a:latin typeface="Cambria Math" panose="02040503050406030204" pitchFamily="18" charset="0"/>
                                </a:rPr>
                                <m:t>1:</m:t>
                              </m:r>
                              <m:r>
                                <a:rPr lang="es-ES" i="1">
                                  <a:latin typeface="Cambria Math" panose="02040503050406030204" pitchFamily="18" charset="0"/>
                                </a:rPr>
                                <m:t>𝐿𝑜𝑠</m:t>
                              </m:r>
                              <m:r>
                                <a:rPr lang="es-ES" i="1">
                                  <a:latin typeface="Cambria Math" panose="02040503050406030204" pitchFamily="18" charset="0"/>
                                </a:rPr>
                                <m:t> </m:t>
                              </m:r>
                              <m:r>
                                <a:rPr lang="es-ES" i="1">
                                  <a:latin typeface="Cambria Math" panose="02040503050406030204" pitchFamily="18" charset="0"/>
                                </a:rPr>
                                <m:t>𝑑𝑎𝑡𝑜𝑠</m:t>
                              </m:r>
                              <m:r>
                                <a:rPr lang="es-ES" i="1">
                                  <a:latin typeface="Cambria Math" panose="02040503050406030204" pitchFamily="18" charset="0"/>
                                </a:rPr>
                                <m:t> </m:t>
                              </m:r>
                              <m:r>
                                <a:rPr lang="es-ES" b="0" i="1" smtClean="0">
                                  <a:latin typeface="Cambria Math" panose="02040503050406030204" pitchFamily="18" charset="0"/>
                                </a:rPr>
                                <m:t>𝑁𝑂</m:t>
                              </m:r>
                              <m:r>
                                <a:rPr lang="es-ES" b="0" i="1" smtClean="0">
                                  <a:latin typeface="Cambria Math" panose="02040503050406030204" pitchFamily="18" charset="0"/>
                                </a:rPr>
                                <m:t> </m:t>
                              </m:r>
                              <m:r>
                                <a:rPr lang="es-ES" i="1">
                                  <a:latin typeface="Cambria Math" panose="02040503050406030204" pitchFamily="18" charset="0"/>
                                </a:rPr>
                                <m:t>𝑠𝑒</m:t>
                              </m:r>
                              <m:r>
                                <a:rPr lang="es-ES" i="1">
                                  <a:latin typeface="Cambria Math" panose="02040503050406030204" pitchFamily="18" charset="0"/>
                                </a:rPr>
                                <m:t> </m:t>
                              </m:r>
                              <m:r>
                                <a:rPr lang="es-ES" i="1">
                                  <a:latin typeface="Cambria Math" panose="02040503050406030204" pitchFamily="18" charset="0"/>
                                </a:rPr>
                                <m:t>𝑎𝑗𝑢𝑠𝑡𝑎𝑛</m:t>
                              </m:r>
                              <m:r>
                                <a:rPr lang="es-ES" i="1">
                                  <a:latin typeface="Cambria Math" panose="02040503050406030204" pitchFamily="18" charset="0"/>
                                </a:rPr>
                                <m:t> </m:t>
                              </m:r>
                              <m:r>
                                <a:rPr lang="es-ES" i="1">
                                  <a:latin typeface="Cambria Math" panose="02040503050406030204" pitchFamily="18" charset="0"/>
                                </a:rPr>
                                <m:t>𝑎</m:t>
                              </m:r>
                              <m:r>
                                <a:rPr lang="es-ES" i="1">
                                  <a:latin typeface="Cambria Math" panose="02040503050406030204" pitchFamily="18" charset="0"/>
                                </a:rPr>
                                <m:t> </m:t>
                              </m:r>
                              <m:r>
                                <a:rPr lang="es-ES" i="1">
                                  <a:latin typeface="Cambria Math" panose="02040503050406030204" pitchFamily="18" charset="0"/>
                                </a:rPr>
                                <m:t>𝑢𝑛𝑎</m:t>
                              </m:r>
                              <m:r>
                                <a:rPr lang="es-ES" i="1">
                                  <a:latin typeface="Cambria Math" panose="02040503050406030204" pitchFamily="18" charset="0"/>
                                </a:rPr>
                                <m:t> </m:t>
                              </m:r>
                              <m:r>
                                <a:rPr lang="es-ES" i="1">
                                  <a:latin typeface="Cambria Math" panose="02040503050406030204" pitchFamily="18" charset="0"/>
                                </a:rPr>
                                <m:t>𝑑𝑖𝑠𝑡𝑟𝑖𝑏𝑢𝑐𝑖</m:t>
                              </m:r>
                              <m:r>
                                <a:rPr lang="es-ES" i="1">
                                  <a:latin typeface="Cambria Math" panose="02040503050406030204" pitchFamily="18" charset="0"/>
                                </a:rPr>
                                <m:t>ó</m:t>
                              </m:r>
                              <m:r>
                                <a:rPr lang="es-ES" i="1">
                                  <a:latin typeface="Cambria Math" panose="02040503050406030204" pitchFamily="18" charset="0"/>
                                </a:rPr>
                                <m:t>𝑛</m:t>
                              </m:r>
                              <m:r>
                                <a:rPr lang="es-ES" i="1">
                                  <a:latin typeface="Cambria Math" panose="02040503050406030204" pitchFamily="18" charset="0"/>
                                </a:rPr>
                                <m:t> </m:t>
                              </m:r>
                              <m:r>
                                <a:rPr lang="es-ES" i="1">
                                  <a:latin typeface="Cambria Math" panose="02040503050406030204" pitchFamily="18" charset="0"/>
                                </a:rPr>
                                <m:t>𝑁𝑜𝑟𝑚𝑎𝑙</m:t>
                              </m:r>
                            </m:e>
                          </m:eqArr>
                        </m:e>
                      </m:d>
                    </m:oMath>
                  </m:oMathPara>
                </a14:m>
                <a:endParaRPr lang="es-CO" dirty="0"/>
              </a:p>
            </p:txBody>
          </p:sp>
        </mc:Choice>
        <mc:Fallback xmlns="">
          <p:sp>
            <p:nvSpPr>
              <p:cNvPr id="13" name="CuadroTexto 12">
                <a:extLst>
                  <a:ext uri="{FF2B5EF4-FFF2-40B4-BE49-F238E27FC236}">
                    <a16:creationId xmlns:a16="http://schemas.microsoft.com/office/drawing/2014/main" id="{30F21F4A-F32D-1EF1-383A-C5A7D3D3E3C1}"/>
                  </a:ext>
                </a:extLst>
              </p:cNvPr>
              <p:cNvSpPr txBox="1">
                <a:spLocks noRot="1" noChangeAspect="1" noMove="1" noResize="1" noEditPoints="1" noAdjustHandles="1" noChangeArrowheads="1" noChangeShapeType="1" noTextEdit="1"/>
              </p:cNvSpPr>
              <p:nvPr/>
            </p:nvSpPr>
            <p:spPr>
              <a:xfrm>
                <a:off x="5046640" y="4236029"/>
                <a:ext cx="5849935" cy="617861"/>
              </a:xfrm>
              <a:prstGeom prst="rect">
                <a:avLst/>
              </a:prstGeom>
              <a:blipFill>
                <a:blip r:embed="rId7"/>
                <a:stretch>
                  <a:fillRect b="-990"/>
                </a:stretch>
              </a:blipFill>
            </p:spPr>
            <p:txBody>
              <a:bodyPr/>
              <a:lstStyle/>
              <a:p>
                <a:r>
                  <a:rPr lang="es-CO">
                    <a:noFill/>
                  </a:rPr>
                  <a:t> </a:t>
                </a:r>
              </a:p>
            </p:txBody>
          </p:sp>
        </mc:Fallback>
      </mc:AlternateContent>
      <p:sp>
        <p:nvSpPr>
          <p:cNvPr id="14" name="CuadroTexto 13">
            <a:extLst>
              <a:ext uri="{FF2B5EF4-FFF2-40B4-BE49-F238E27FC236}">
                <a16:creationId xmlns:a16="http://schemas.microsoft.com/office/drawing/2014/main" id="{7FB59D5F-374C-5309-3361-217DA6B9C90F}"/>
              </a:ext>
            </a:extLst>
          </p:cNvPr>
          <p:cNvSpPr txBox="1"/>
          <p:nvPr/>
        </p:nvSpPr>
        <p:spPr>
          <a:xfrm>
            <a:off x="4993630" y="4929271"/>
            <a:ext cx="7276330" cy="369332"/>
          </a:xfrm>
          <a:prstGeom prst="rect">
            <a:avLst/>
          </a:prstGeom>
          <a:noFill/>
        </p:spPr>
        <p:txBody>
          <a:bodyPr wrap="square">
            <a:spAutoFit/>
          </a:bodyPr>
          <a:lstStyle/>
          <a:p>
            <a:r>
              <a:rPr lang="es-ES" dirty="0" err="1"/>
              <a:t>Ccon</a:t>
            </a:r>
            <a:r>
              <a:rPr lang="es-ES" dirty="0"/>
              <a:t> </a:t>
            </a:r>
            <a:r>
              <a:rPr lang="es-ES" dirty="0" err="1"/>
              <a:t>Valor_p</a:t>
            </a:r>
            <a:r>
              <a:rPr lang="es-ES" dirty="0"/>
              <a:t>=8% &gt; 5% (significancia), se acepta H0.  </a:t>
            </a:r>
            <a:endParaRPr lang="es-CO" dirty="0"/>
          </a:p>
        </p:txBody>
      </p:sp>
      <p:sp>
        <p:nvSpPr>
          <p:cNvPr id="16" name="CuadroTexto 15">
            <a:extLst>
              <a:ext uri="{FF2B5EF4-FFF2-40B4-BE49-F238E27FC236}">
                <a16:creationId xmlns:a16="http://schemas.microsoft.com/office/drawing/2014/main" id="{FCFE1A90-5361-9A46-5D56-A00F608B2E8C}"/>
              </a:ext>
            </a:extLst>
          </p:cNvPr>
          <p:cNvSpPr txBox="1"/>
          <p:nvPr/>
        </p:nvSpPr>
        <p:spPr>
          <a:xfrm>
            <a:off x="4998325" y="5516455"/>
            <a:ext cx="7276329" cy="923330"/>
          </a:xfrm>
          <a:prstGeom prst="rect">
            <a:avLst/>
          </a:prstGeom>
          <a:noFill/>
        </p:spPr>
        <p:txBody>
          <a:bodyPr wrap="square">
            <a:spAutoFit/>
          </a:bodyPr>
          <a:lstStyle/>
          <a:p>
            <a:r>
              <a:rPr lang="es-ES" dirty="0"/>
              <a:t>Se corrobora que los datos se ajustan a una distribución normal. </a:t>
            </a:r>
          </a:p>
          <a:p>
            <a:endParaRPr lang="es-ES" dirty="0"/>
          </a:p>
          <a:p>
            <a:r>
              <a:rPr lang="es-ES" dirty="0"/>
              <a:t>Se verifica la semejanza con el gráfico de distribución de ventas diarias. </a:t>
            </a:r>
            <a:endParaRPr lang="es-CO" dirty="0"/>
          </a:p>
        </p:txBody>
      </p:sp>
      <p:pic>
        <p:nvPicPr>
          <p:cNvPr id="18" name="Imagen 17">
            <a:extLst>
              <a:ext uri="{FF2B5EF4-FFF2-40B4-BE49-F238E27FC236}">
                <a16:creationId xmlns:a16="http://schemas.microsoft.com/office/drawing/2014/main" id="{1443BD8D-5BCD-A202-D68A-4AC1F892AB65}"/>
              </a:ext>
            </a:extLst>
          </p:cNvPr>
          <p:cNvPicPr>
            <a:picLocks noChangeAspect="1"/>
          </p:cNvPicPr>
          <p:nvPr/>
        </p:nvPicPr>
        <p:blipFill>
          <a:blip r:embed="rId8"/>
          <a:stretch>
            <a:fillRect/>
          </a:stretch>
        </p:blipFill>
        <p:spPr>
          <a:xfrm>
            <a:off x="569842" y="3965129"/>
            <a:ext cx="4225005" cy="2707967"/>
          </a:xfrm>
          <a:prstGeom prst="rect">
            <a:avLst/>
          </a:prstGeom>
        </p:spPr>
      </p:pic>
      <p:sp>
        <p:nvSpPr>
          <p:cNvPr id="19" name="CuadroTexto 18">
            <a:extLst>
              <a:ext uri="{FF2B5EF4-FFF2-40B4-BE49-F238E27FC236}">
                <a16:creationId xmlns:a16="http://schemas.microsoft.com/office/drawing/2014/main" id="{6A88BFBE-D51B-B610-EEB2-0AC7D157A172}"/>
              </a:ext>
            </a:extLst>
          </p:cNvPr>
          <p:cNvSpPr txBox="1"/>
          <p:nvPr/>
        </p:nvSpPr>
        <p:spPr>
          <a:xfrm>
            <a:off x="867473" y="3483518"/>
            <a:ext cx="3471239" cy="276999"/>
          </a:xfrm>
          <a:prstGeom prst="rect">
            <a:avLst/>
          </a:prstGeom>
          <a:noFill/>
        </p:spPr>
        <p:txBody>
          <a:bodyPr wrap="square" rtlCol="0">
            <a:spAutoFit/>
          </a:bodyPr>
          <a:lstStyle/>
          <a:p>
            <a:r>
              <a:rPr lang="es-ES" sz="1200" dirty="0">
                <a:solidFill>
                  <a:schemeClr val="bg1">
                    <a:lumMod val="50000"/>
                  </a:schemeClr>
                </a:solidFill>
              </a:rPr>
              <a:t>Campana de Gauss </a:t>
            </a:r>
            <a:endParaRPr lang="es-CO" sz="1200" dirty="0">
              <a:solidFill>
                <a:schemeClr val="bg1">
                  <a:lumMod val="50000"/>
                </a:schemeClr>
              </a:solidFill>
            </a:endParaRPr>
          </a:p>
        </p:txBody>
      </p:sp>
    </p:spTree>
    <p:extLst>
      <p:ext uri="{BB962C8B-B14F-4D97-AF65-F5344CB8AC3E}">
        <p14:creationId xmlns:p14="http://schemas.microsoft.com/office/powerpoint/2010/main" val="936217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A Brief Overview of Outlier Detection Techniques | by Sergio Santoyo |  Towards Data Science">
            <a:extLst>
              <a:ext uri="{FF2B5EF4-FFF2-40B4-BE49-F238E27FC236}">
                <a16:creationId xmlns:a16="http://schemas.microsoft.com/office/drawing/2014/main" id="{22D9C407-D5D9-1858-11B0-37C0FCDDF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395209">
            <a:off x="246610" y="2578449"/>
            <a:ext cx="3870933" cy="257593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3"/>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4"/>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ALGORITMO DE DETECCIÓN DE ANOMALÍAS</a:t>
            </a:r>
            <a:endParaRPr lang="es-CO" b="1" dirty="0">
              <a:solidFill>
                <a:srgbClr val="000000"/>
              </a:solidFill>
              <a:latin typeface="Arial" panose="020B0604020202020204" pitchFamily="34" charset="0"/>
            </a:endParaRPr>
          </a:p>
        </p:txBody>
      </p:sp>
      <p:sp>
        <p:nvSpPr>
          <p:cNvPr id="21" name="CuadroTexto 20">
            <a:extLst>
              <a:ext uri="{FF2B5EF4-FFF2-40B4-BE49-F238E27FC236}">
                <a16:creationId xmlns:a16="http://schemas.microsoft.com/office/drawing/2014/main" id="{A8CC764B-B95A-CE9A-F3D0-D87ADD83A802}"/>
              </a:ext>
            </a:extLst>
          </p:cNvPr>
          <p:cNvSpPr txBox="1"/>
          <p:nvPr/>
        </p:nvSpPr>
        <p:spPr>
          <a:xfrm>
            <a:off x="4412973" y="1636750"/>
            <a:ext cx="7392340" cy="4031873"/>
          </a:xfrm>
          <a:prstGeom prst="rect">
            <a:avLst/>
          </a:prstGeom>
          <a:noFill/>
        </p:spPr>
        <p:txBody>
          <a:bodyPr wrap="square">
            <a:spAutoFit/>
          </a:bodyPr>
          <a:lstStyle/>
          <a:p>
            <a:r>
              <a:rPr lang="es-ES" sz="1600" b="1" dirty="0">
                <a:solidFill>
                  <a:srgbClr val="000000"/>
                </a:solidFill>
                <a:latin typeface="Arial" panose="020B0604020202020204" pitchFamily="34" charset="0"/>
              </a:rPr>
              <a:t>Mes para el que se desea identificar anomalías por producto general: </a:t>
            </a:r>
          </a:p>
          <a:p>
            <a:r>
              <a:rPr lang="es-ES" sz="1600" dirty="0">
                <a:solidFill>
                  <a:srgbClr val="000000"/>
                </a:solidFill>
                <a:latin typeface="Arial" panose="020B0604020202020204" pitchFamily="34" charset="0"/>
              </a:rPr>
              <a:t>Último mes con información disponible: Junio 2023.</a:t>
            </a:r>
          </a:p>
          <a:p>
            <a:endParaRPr lang="es-ES" sz="1600" b="1" dirty="0">
              <a:solidFill>
                <a:srgbClr val="000000"/>
              </a:solidFill>
              <a:latin typeface="Arial" panose="020B0604020202020204" pitchFamily="34" charset="0"/>
            </a:endParaRPr>
          </a:p>
          <a:p>
            <a:r>
              <a:rPr lang="es-ES" sz="1600" b="1" dirty="0">
                <a:solidFill>
                  <a:srgbClr val="000000"/>
                </a:solidFill>
                <a:latin typeface="Arial" panose="020B0604020202020204" pitchFamily="34" charset="0"/>
              </a:rPr>
              <a:t>Valor de referencia para alertamiento, por producto general: </a:t>
            </a:r>
          </a:p>
          <a:p>
            <a:r>
              <a:rPr lang="es-ES" sz="1600" dirty="0"/>
              <a:t>Promedio de ventas en los últimos 6 meses (dic2022 - may2023).</a:t>
            </a:r>
          </a:p>
          <a:p>
            <a:endParaRPr lang="es-CO" sz="1600" b="1" dirty="0">
              <a:solidFill>
                <a:srgbClr val="000000"/>
              </a:solidFill>
              <a:latin typeface="Arial" panose="020B0604020202020204" pitchFamily="34" charset="0"/>
            </a:endParaRPr>
          </a:p>
          <a:p>
            <a:r>
              <a:rPr lang="es-CO" sz="1600" b="1" i="0" u="none" strike="noStrike" baseline="0" dirty="0">
                <a:solidFill>
                  <a:srgbClr val="000000"/>
                </a:solidFill>
                <a:latin typeface="Arial" panose="020B0604020202020204" pitchFamily="34" charset="0"/>
              </a:rPr>
              <a:t>Cálculo de umbrales alertamiento: </a:t>
            </a:r>
            <a:endParaRPr lang="es-CO" sz="1600" b="0" i="0" u="none" strike="noStrike" baseline="0" dirty="0">
              <a:solidFill>
                <a:srgbClr val="000000"/>
              </a:solidFill>
              <a:latin typeface="Arial" panose="020B0604020202020204" pitchFamily="34" charset="0"/>
            </a:endParaRPr>
          </a:p>
          <a:p>
            <a:r>
              <a:rPr lang="es-ES" sz="1600" b="0" i="0" u="none" strike="noStrike" baseline="0" dirty="0">
                <a:solidFill>
                  <a:srgbClr val="000000"/>
                </a:solidFill>
                <a:latin typeface="Arial" panose="020B0604020202020204" pitchFamily="34" charset="0"/>
              </a:rPr>
              <a:t>Umbral inf</a:t>
            </a:r>
            <a:r>
              <a:rPr lang="es-ES" sz="1600" dirty="0">
                <a:solidFill>
                  <a:srgbClr val="000000"/>
                </a:solidFill>
                <a:latin typeface="Arial" panose="020B0604020202020204" pitchFamily="34" charset="0"/>
              </a:rPr>
              <a:t>erior (</a:t>
            </a:r>
            <a:r>
              <a:rPr lang="es-ES" sz="1600" b="0" i="0" u="none" strike="noStrike" baseline="0" dirty="0">
                <a:solidFill>
                  <a:srgbClr val="000000"/>
                </a:solidFill>
                <a:latin typeface="Arial" panose="020B0604020202020204" pitchFamily="34" charset="0"/>
              </a:rPr>
              <a:t>disminución): Valor de referencia - desviación estándar definida</a:t>
            </a:r>
          </a:p>
          <a:p>
            <a:r>
              <a:rPr lang="es-CO" sz="1600" b="0" i="0" u="none" strike="noStrike" baseline="0" dirty="0">
                <a:solidFill>
                  <a:srgbClr val="000000"/>
                </a:solidFill>
                <a:latin typeface="Arial" panose="020B0604020202020204" pitchFamily="34" charset="0"/>
              </a:rPr>
              <a:t>Umbral superior (aumento): </a:t>
            </a:r>
            <a:r>
              <a:rPr lang="es-ES" sz="1600" b="0" i="0" u="none" strike="noStrike" baseline="0" dirty="0">
                <a:solidFill>
                  <a:srgbClr val="000000"/>
                </a:solidFill>
                <a:latin typeface="Arial" panose="020B0604020202020204" pitchFamily="34" charset="0"/>
              </a:rPr>
              <a:t>Valor de referencia + desviación estándar definida.</a:t>
            </a:r>
          </a:p>
          <a:p>
            <a:endParaRPr lang="es-CO" sz="1600" b="0" i="0" u="none" strike="noStrike" baseline="0" dirty="0">
              <a:solidFill>
                <a:srgbClr val="000000"/>
              </a:solidFill>
              <a:latin typeface="Arial" panose="020B0604020202020204" pitchFamily="34" charset="0"/>
            </a:endParaRPr>
          </a:p>
          <a:p>
            <a:r>
              <a:rPr lang="es-CO" sz="1600" b="1" dirty="0">
                <a:solidFill>
                  <a:srgbClr val="000000"/>
                </a:solidFill>
                <a:latin typeface="Arial" panose="020B0604020202020204" pitchFamily="34" charset="0"/>
              </a:rPr>
              <a:t>Cálculo </a:t>
            </a:r>
            <a:r>
              <a:rPr lang="es-CO" sz="1600" b="1" dirty="0" err="1">
                <a:solidFill>
                  <a:srgbClr val="000000"/>
                </a:solidFill>
                <a:latin typeface="Arial" panose="020B0604020202020204" pitchFamily="34" charset="0"/>
              </a:rPr>
              <a:t>f</a:t>
            </a:r>
            <a:r>
              <a:rPr lang="es-CO" sz="1600" b="1" i="0" u="none" strike="noStrike" baseline="0" dirty="0" err="1">
                <a:solidFill>
                  <a:srgbClr val="000000"/>
                </a:solidFill>
                <a:latin typeface="Arial" panose="020B0604020202020204" pitchFamily="34" charset="0"/>
              </a:rPr>
              <a:t>lags</a:t>
            </a:r>
            <a:r>
              <a:rPr lang="es-CO" sz="1600" b="1" i="0" u="none" strike="noStrike" baseline="0" dirty="0">
                <a:solidFill>
                  <a:srgbClr val="000000"/>
                </a:solidFill>
                <a:latin typeface="Arial" panose="020B0604020202020204" pitchFamily="34" charset="0"/>
              </a:rPr>
              <a:t> alertamiento: </a:t>
            </a:r>
            <a:endParaRPr lang="es-CO" sz="1600" b="0" i="0" u="none" strike="noStrike" baseline="0" dirty="0">
              <a:solidFill>
                <a:srgbClr val="000000"/>
              </a:solidFill>
              <a:latin typeface="Arial" panose="020B0604020202020204" pitchFamily="34" charset="0"/>
            </a:endParaRPr>
          </a:p>
          <a:p>
            <a:pPr marL="285750" indent="-285750">
              <a:buFontTx/>
              <a:buChar char="-"/>
            </a:pPr>
            <a:r>
              <a:rPr lang="es-ES" sz="1600" b="0" i="0" u="none" strike="noStrike" baseline="0" dirty="0">
                <a:solidFill>
                  <a:srgbClr val="000000"/>
                </a:solidFill>
                <a:latin typeface="Arial" panose="020B0604020202020204" pitchFamily="34" charset="0"/>
              </a:rPr>
              <a:t>Anomalías por disminución:</a:t>
            </a:r>
          </a:p>
          <a:p>
            <a:pPr marL="285750" indent="-285750">
              <a:buFontTx/>
              <a:buChar char="-"/>
            </a:pPr>
            <a:endParaRPr lang="es-ES" sz="1600" dirty="0">
              <a:solidFill>
                <a:srgbClr val="000000"/>
              </a:solidFill>
              <a:latin typeface="Arial" panose="020B0604020202020204" pitchFamily="34" charset="0"/>
            </a:endParaRPr>
          </a:p>
          <a:p>
            <a:endParaRPr lang="es-ES" sz="1600" b="0" i="0" u="none" strike="noStrike" baseline="0" dirty="0">
              <a:solidFill>
                <a:srgbClr val="000000"/>
              </a:solidFill>
              <a:latin typeface="Arial" panose="020B0604020202020204" pitchFamily="34" charset="0"/>
            </a:endParaRPr>
          </a:p>
          <a:p>
            <a:endParaRPr lang="es-ES" sz="1600" b="0" i="0" u="none" strike="noStrike" baseline="0" dirty="0">
              <a:solidFill>
                <a:srgbClr val="000000"/>
              </a:solidFill>
              <a:latin typeface="Arial" panose="020B0604020202020204" pitchFamily="34" charset="0"/>
            </a:endParaRPr>
          </a:p>
          <a:p>
            <a:r>
              <a:rPr lang="es-ES" sz="1600" b="0" i="0" u="none" strike="noStrike" baseline="0" dirty="0">
                <a:solidFill>
                  <a:srgbClr val="000000"/>
                </a:solidFill>
                <a:latin typeface="Arial" panose="020B0604020202020204" pitchFamily="34" charset="0"/>
              </a:rPr>
              <a:t>- Anomalías por aumento:</a:t>
            </a:r>
            <a:endParaRPr lang="es-CO" sz="1600" dirty="0"/>
          </a:p>
        </p:txBody>
      </p:sp>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92C090AA-4CFF-FB7E-9BCC-2BF369BCEB6A}"/>
                  </a:ext>
                </a:extLst>
              </p:cNvPr>
              <p:cNvSpPr txBox="1"/>
              <p:nvPr/>
            </p:nvSpPr>
            <p:spPr>
              <a:xfrm>
                <a:off x="4476511" y="4712941"/>
                <a:ext cx="6679842" cy="54925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s-CO" sz="1600" i="1" smtClean="0">
                              <a:solidFill>
                                <a:schemeClr val="bg1">
                                  <a:lumMod val="50000"/>
                                </a:schemeClr>
                              </a:solidFill>
                              <a:latin typeface="Cambria Math" panose="02040503050406030204" pitchFamily="18" charset="0"/>
                            </a:rPr>
                          </m:ctrlPr>
                        </m:dPr>
                        <m:e>
                          <m:eqArr>
                            <m:eqArrPr>
                              <m:ctrlPr>
                                <a:rPr lang="es-CO" sz="1600" i="1" smtClean="0">
                                  <a:solidFill>
                                    <a:schemeClr val="bg1">
                                      <a:lumMod val="50000"/>
                                    </a:schemeClr>
                                  </a:solidFill>
                                  <a:latin typeface="Cambria Math" panose="02040503050406030204" pitchFamily="18" charset="0"/>
                                </a:rPr>
                              </m:ctrlPr>
                            </m:eqArrPr>
                            <m:e>
                              <m:r>
                                <a:rPr lang="es-ES" sz="1600" b="0" i="1" smtClean="0">
                                  <a:solidFill>
                                    <a:schemeClr val="bg1">
                                      <a:lumMod val="50000"/>
                                    </a:schemeClr>
                                  </a:solidFill>
                                  <a:latin typeface="Cambria Math" panose="02040503050406030204" pitchFamily="18" charset="0"/>
                                </a:rPr>
                                <m:t>1:</m:t>
                              </m:r>
                              <m:r>
                                <m:rPr>
                                  <m:nor/>
                                </m:rPr>
                                <a:rPr lang="es-ES" sz="1600" b="0" i="0" smtClean="0">
                                  <a:solidFill>
                                    <a:schemeClr val="bg1">
                                      <a:lumMod val="50000"/>
                                    </a:schemeClr>
                                  </a:solidFill>
                                  <a:latin typeface="Cambria Math" panose="02040503050406030204" pitchFamily="18" charset="0"/>
                                </a:rPr>
                                <m:t>E</m:t>
                              </m:r>
                              <m:r>
                                <m:rPr>
                                  <m:nor/>
                                </m:rPr>
                                <a:rPr lang="es-ES" sz="1600" dirty="0">
                                  <a:solidFill>
                                    <a:schemeClr val="bg1">
                                      <a:lumMod val="50000"/>
                                    </a:schemeClr>
                                  </a:solidFill>
                                  <a:latin typeface="Arial" panose="020B0604020202020204" pitchFamily="34" charset="0"/>
                                </a:rPr>
                                <m:t>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valor</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ventas</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del</m:t>
                              </m:r>
                              <m:r>
                                <m:rPr>
                                  <m:nor/>
                                </m:rPr>
                                <a:rPr lang="es-ES" sz="1600" dirty="0">
                                  <a:solidFill>
                                    <a:schemeClr val="bg1">
                                      <a:lumMod val="50000"/>
                                    </a:schemeClr>
                                  </a:solidFill>
                                  <a:latin typeface="Arial" panose="020B0604020202020204" pitchFamily="34" charset="0"/>
                                </a:rPr>
                                <m:t> ú</m:t>
                              </m:r>
                              <m:r>
                                <m:rPr>
                                  <m:nor/>
                                </m:rPr>
                                <a:rPr lang="es-ES" sz="1600" dirty="0">
                                  <a:solidFill>
                                    <a:schemeClr val="bg1">
                                      <a:lumMod val="50000"/>
                                    </a:schemeClr>
                                  </a:solidFill>
                                  <a:latin typeface="Arial" panose="020B0604020202020204" pitchFamily="34" charset="0"/>
                                </a:rPr>
                                <m:t>ltimo</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mes</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es</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inferior</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al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umbral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disminuci</m:t>
                              </m:r>
                              <m:r>
                                <m:rPr>
                                  <m:nor/>
                                </m:rPr>
                                <a:rPr lang="es-ES" sz="1600" dirty="0">
                                  <a:solidFill>
                                    <a:schemeClr val="bg1">
                                      <a:lumMod val="50000"/>
                                    </a:schemeClr>
                                  </a:solidFill>
                                  <a:latin typeface="Arial" panose="020B0604020202020204" pitchFamily="34" charset="0"/>
                                </a:rPr>
                                <m:t>ó</m:t>
                              </m:r>
                              <m:r>
                                <m:rPr>
                                  <m:nor/>
                                </m:rPr>
                                <a:rPr lang="es-ES" sz="1600" dirty="0">
                                  <a:solidFill>
                                    <a:schemeClr val="bg1">
                                      <a:lumMod val="50000"/>
                                    </a:schemeClr>
                                  </a:solidFill>
                                  <a:latin typeface="Arial" panose="020B0604020202020204" pitchFamily="34" charset="0"/>
                                </a:rPr>
                                <m:t>n</m:t>
                              </m:r>
                              <m:r>
                                <m:rPr>
                                  <m:nor/>
                                </m:rPr>
                                <a:rPr lang="es-ES" sz="1600" dirty="0">
                                  <a:solidFill>
                                    <a:schemeClr val="bg1">
                                      <a:lumMod val="50000"/>
                                    </a:schemeClr>
                                  </a:solidFill>
                                  <a:latin typeface="Arial" panose="020B0604020202020204" pitchFamily="34" charset="0"/>
                                </a:rPr>
                                <m:t> </m:t>
                              </m:r>
                            </m:e>
                            <m:e>
                              <m:r>
                                <a:rPr lang="es-ES" sz="1600" b="0" i="1" smtClean="0">
                                  <a:solidFill>
                                    <a:schemeClr val="bg1">
                                      <a:lumMod val="50000"/>
                                    </a:schemeClr>
                                  </a:solidFill>
                                  <a:latin typeface="Cambria Math" panose="02040503050406030204" pitchFamily="18" charset="0"/>
                                </a:rPr>
                                <m:t>0:</m:t>
                              </m:r>
                              <m:r>
                                <a:rPr lang="es-ES" sz="1600" b="0" i="1" smtClean="0">
                                  <a:solidFill>
                                    <a:schemeClr val="bg1">
                                      <a:lumMod val="50000"/>
                                    </a:schemeClr>
                                  </a:solidFill>
                                  <a:latin typeface="Cambria Math" panose="02040503050406030204" pitchFamily="18" charset="0"/>
                                </a:rPr>
                                <m:t>𝐷𝑒</m:t>
                              </m:r>
                              <m:r>
                                <a:rPr lang="es-ES" sz="1600" b="0" i="1" smtClean="0">
                                  <a:solidFill>
                                    <a:schemeClr val="bg1">
                                      <a:lumMod val="50000"/>
                                    </a:schemeClr>
                                  </a:solidFill>
                                  <a:latin typeface="Cambria Math" panose="02040503050406030204" pitchFamily="18" charset="0"/>
                                </a:rPr>
                                <m:t> </m:t>
                              </m:r>
                              <m:r>
                                <a:rPr lang="es-ES" sz="1600" b="0" i="1" smtClean="0">
                                  <a:solidFill>
                                    <a:schemeClr val="bg1">
                                      <a:lumMod val="50000"/>
                                    </a:schemeClr>
                                  </a:solidFill>
                                  <a:latin typeface="Cambria Math" panose="02040503050406030204" pitchFamily="18" charset="0"/>
                                </a:rPr>
                                <m:t>𝑙𝑜</m:t>
                              </m:r>
                              <m:r>
                                <a:rPr lang="es-ES" sz="1600" b="0" i="1" smtClean="0">
                                  <a:solidFill>
                                    <a:schemeClr val="bg1">
                                      <a:lumMod val="50000"/>
                                    </a:schemeClr>
                                  </a:solidFill>
                                  <a:latin typeface="Cambria Math" panose="02040503050406030204" pitchFamily="18" charset="0"/>
                                </a:rPr>
                                <m:t> </m:t>
                              </m:r>
                              <m:r>
                                <a:rPr lang="es-ES" sz="1600" b="0" i="1" smtClean="0">
                                  <a:solidFill>
                                    <a:schemeClr val="bg1">
                                      <a:lumMod val="50000"/>
                                    </a:schemeClr>
                                  </a:solidFill>
                                  <a:latin typeface="Cambria Math" panose="02040503050406030204" pitchFamily="18" charset="0"/>
                                </a:rPr>
                                <m:t>𝑐𝑜𝑛𝑡𝑟𝑎𝑟𝑖𝑜</m:t>
                              </m:r>
                            </m:e>
                          </m:eqArr>
                        </m:e>
                      </m:d>
                    </m:oMath>
                  </m:oMathPara>
                </a14:m>
                <a:endParaRPr lang="es-CO" sz="1600" dirty="0">
                  <a:solidFill>
                    <a:schemeClr val="bg1">
                      <a:lumMod val="50000"/>
                    </a:schemeClr>
                  </a:solidFill>
                </a:endParaRPr>
              </a:p>
            </p:txBody>
          </p:sp>
        </mc:Choice>
        <mc:Fallback xmlns="">
          <p:sp>
            <p:nvSpPr>
              <p:cNvPr id="22" name="CuadroTexto 21">
                <a:extLst>
                  <a:ext uri="{FF2B5EF4-FFF2-40B4-BE49-F238E27FC236}">
                    <a16:creationId xmlns:a16="http://schemas.microsoft.com/office/drawing/2014/main" id="{92C090AA-4CFF-FB7E-9BCC-2BF369BCEB6A}"/>
                  </a:ext>
                </a:extLst>
              </p:cNvPr>
              <p:cNvSpPr txBox="1">
                <a:spLocks noRot="1" noChangeAspect="1" noMove="1" noResize="1" noEditPoints="1" noAdjustHandles="1" noChangeArrowheads="1" noChangeShapeType="1" noTextEdit="1"/>
              </p:cNvSpPr>
              <p:nvPr/>
            </p:nvSpPr>
            <p:spPr>
              <a:xfrm>
                <a:off x="4476511" y="4712941"/>
                <a:ext cx="6679842" cy="549253"/>
              </a:xfrm>
              <a:prstGeom prst="rect">
                <a:avLst/>
              </a:prstGeom>
              <a:blipFill>
                <a:blip r:embed="rId5"/>
                <a:stretch>
                  <a:fillRect b="-11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8871FCCC-733F-DA06-7C5A-C178432F3A28}"/>
                  </a:ext>
                </a:extLst>
              </p:cNvPr>
              <p:cNvSpPr txBox="1"/>
              <p:nvPr/>
            </p:nvSpPr>
            <p:spPr>
              <a:xfrm>
                <a:off x="4560669" y="5672232"/>
                <a:ext cx="6511526" cy="54925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s-CO" sz="1600" i="1" smtClean="0">
                              <a:solidFill>
                                <a:schemeClr val="bg1">
                                  <a:lumMod val="50000"/>
                                </a:schemeClr>
                              </a:solidFill>
                              <a:latin typeface="Cambria Math" panose="02040503050406030204" pitchFamily="18" charset="0"/>
                            </a:rPr>
                          </m:ctrlPr>
                        </m:dPr>
                        <m:e>
                          <m:eqArr>
                            <m:eqArrPr>
                              <m:ctrlPr>
                                <a:rPr lang="es-CO" sz="1600" i="1" smtClean="0">
                                  <a:solidFill>
                                    <a:schemeClr val="bg1">
                                      <a:lumMod val="50000"/>
                                    </a:schemeClr>
                                  </a:solidFill>
                                  <a:latin typeface="Cambria Math" panose="02040503050406030204" pitchFamily="18" charset="0"/>
                                </a:rPr>
                              </m:ctrlPr>
                            </m:eqArrPr>
                            <m:e>
                              <m:r>
                                <a:rPr lang="es-ES" sz="1600" b="0" i="1" smtClean="0">
                                  <a:solidFill>
                                    <a:schemeClr val="bg1">
                                      <a:lumMod val="50000"/>
                                    </a:schemeClr>
                                  </a:solidFill>
                                  <a:latin typeface="Cambria Math" panose="02040503050406030204" pitchFamily="18" charset="0"/>
                                </a:rPr>
                                <m:t>1:</m:t>
                              </m:r>
                              <m:r>
                                <m:rPr>
                                  <m:nor/>
                                </m:rPr>
                                <a:rPr lang="es-ES" sz="1600" b="0" i="0" smtClean="0">
                                  <a:solidFill>
                                    <a:schemeClr val="bg1">
                                      <a:lumMod val="50000"/>
                                    </a:schemeClr>
                                  </a:solidFill>
                                  <a:latin typeface="Cambria Math" panose="02040503050406030204" pitchFamily="18" charset="0"/>
                                </a:rPr>
                                <m:t>E</m:t>
                              </m:r>
                              <m:r>
                                <m:rPr>
                                  <m:nor/>
                                </m:rPr>
                                <a:rPr lang="es-ES" sz="1600" dirty="0">
                                  <a:solidFill>
                                    <a:schemeClr val="bg1">
                                      <a:lumMod val="50000"/>
                                    </a:schemeClr>
                                  </a:solidFill>
                                  <a:latin typeface="Arial" panose="020B0604020202020204" pitchFamily="34" charset="0"/>
                                </a:rPr>
                                <m:t>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valor</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ventas</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del</m:t>
                              </m:r>
                              <m:r>
                                <m:rPr>
                                  <m:nor/>
                                </m:rPr>
                                <a:rPr lang="es-ES" sz="1600" dirty="0">
                                  <a:solidFill>
                                    <a:schemeClr val="bg1">
                                      <a:lumMod val="50000"/>
                                    </a:schemeClr>
                                  </a:solidFill>
                                  <a:latin typeface="Arial" panose="020B0604020202020204" pitchFamily="34" charset="0"/>
                                </a:rPr>
                                <m:t> ú</m:t>
                              </m:r>
                              <m:r>
                                <m:rPr>
                                  <m:nor/>
                                </m:rPr>
                                <a:rPr lang="es-ES" sz="1600" dirty="0">
                                  <a:solidFill>
                                    <a:schemeClr val="bg1">
                                      <a:lumMod val="50000"/>
                                    </a:schemeClr>
                                  </a:solidFill>
                                  <a:latin typeface="Arial" panose="020B0604020202020204" pitchFamily="34" charset="0"/>
                                </a:rPr>
                                <m:t>ltimo</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mes</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es</m:t>
                              </m:r>
                              <m:r>
                                <m:rPr>
                                  <m:nor/>
                                </m:rPr>
                                <a:rPr lang="es-ES" sz="1600" b="0" i="0" dirty="0" smtClean="0">
                                  <a:solidFill>
                                    <a:schemeClr val="bg1">
                                      <a:lumMod val="50000"/>
                                    </a:schemeClr>
                                  </a:solidFill>
                                  <a:latin typeface="Arial" panose="020B0604020202020204" pitchFamily="34" charset="0"/>
                                </a:rPr>
                                <m:t> </m:t>
                              </m:r>
                              <m:r>
                                <m:rPr>
                                  <m:nor/>
                                </m:rPr>
                                <a:rPr lang="es-ES" sz="1600" b="0" i="0" dirty="0" smtClean="0">
                                  <a:solidFill>
                                    <a:schemeClr val="bg1">
                                      <a:lumMod val="50000"/>
                                    </a:schemeClr>
                                  </a:solidFill>
                                  <a:latin typeface="Arial" panose="020B0604020202020204" pitchFamily="34" charset="0"/>
                                </a:rPr>
                                <m:t>superior</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al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umbral</m:t>
                              </m:r>
                              <m:r>
                                <m:rPr>
                                  <m:nor/>
                                </m:rPr>
                                <a:rPr lang="es-ES" sz="1600" dirty="0">
                                  <a:solidFill>
                                    <a:schemeClr val="bg1">
                                      <a:lumMod val="50000"/>
                                    </a:schemeClr>
                                  </a:solidFill>
                                  <a:latin typeface="Arial" panose="020B0604020202020204" pitchFamily="34" charset="0"/>
                                </a:rPr>
                                <m:t> </m:t>
                              </m:r>
                              <m:r>
                                <m:rPr>
                                  <m:nor/>
                                </m:rPr>
                                <a:rPr lang="es-ES" sz="1600" dirty="0">
                                  <a:solidFill>
                                    <a:schemeClr val="bg1">
                                      <a:lumMod val="50000"/>
                                    </a:schemeClr>
                                  </a:solidFill>
                                  <a:latin typeface="Arial" panose="020B0604020202020204" pitchFamily="34" charset="0"/>
                                </a:rPr>
                                <m:t>de</m:t>
                              </m:r>
                              <m:r>
                                <m:rPr>
                                  <m:nor/>
                                </m:rPr>
                                <a:rPr lang="es-ES" sz="1600" dirty="0">
                                  <a:solidFill>
                                    <a:schemeClr val="bg1">
                                      <a:lumMod val="50000"/>
                                    </a:schemeClr>
                                  </a:solidFill>
                                  <a:latin typeface="Arial" panose="020B0604020202020204" pitchFamily="34" charset="0"/>
                                </a:rPr>
                                <m:t> </m:t>
                              </m:r>
                              <m:r>
                                <m:rPr>
                                  <m:nor/>
                                </m:rPr>
                                <a:rPr lang="es-ES" sz="1600" b="0" i="0" dirty="0" smtClean="0">
                                  <a:solidFill>
                                    <a:schemeClr val="bg1">
                                      <a:lumMod val="50000"/>
                                    </a:schemeClr>
                                  </a:solidFill>
                                  <a:latin typeface="Arial" panose="020B0604020202020204" pitchFamily="34" charset="0"/>
                                </a:rPr>
                                <m:t>aumento</m:t>
                              </m:r>
                              <m:r>
                                <m:rPr>
                                  <m:nor/>
                                </m:rPr>
                                <a:rPr lang="es-ES" sz="1600" dirty="0">
                                  <a:solidFill>
                                    <a:schemeClr val="bg1">
                                      <a:lumMod val="50000"/>
                                    </a:schemeClr>
                                  </a:solidFill>
                                  <a:latin typeface="Arial" panose="020B0604020202020204" pitchFamily="34" charset="0"/>
                                </a:rPr>
                                <m:t> </m:t>
                              </m:r>
                            </m:e>
                            <m:e>
                              <m:r>
                                <a:rPr lang="es-ES" sz="1600" b="0" i="1" smtClean="0">
                                  <a:solidFill>
                                    <a:schemeClr val="bg1">
                                      <a:lumMod val="50000"/>
                                    </a:schemeClr>
                                  </a:solidFill>
                                  <a:latin typeface="Cambria Math" panose="02040503050406030204" pitchFamily="18" charset="0"/>
                                </a:rPr>
                                <m:t>0:</m:t>
                              </m:r>
                              <m:r>
                                <a:rPr lang="es-ES" sz="1600" b="0" i="1" smtClean="0">
                                  <a:solidFill>
                                    <a:schemeClr val="bg1">
                                      <a:lumMod val="50000"/>
                                    </a:schemeClr>
                                  </a:solidFill>
                                  <a:latin typeface="Cambria Math" panose="02040503050406030204" pitchFamily="18" charset="0"/>
                                </a:rPr>
                                <m:t>𝐷𝑒</m:t>
                              </m:r>
                              <m:r>
                                <a:rPr lang="es-ES" sz="1600" b="0" i="1" smtClean="0">
                                  <a:solidFill>
                                    <a:schemeClr val="bg1">
                                      <a:lumMod val="50000"/>
                                    </a:schemeClr>
                                  </a:solidFill>
                                  <a:latin typeface="Cambria Math" panose="02040503050406030204" pitchFamily="18" charset="0"/>
                                </a:rPr>
                                <m:t> </m:t>
                              </m:r>
                              <m:r>
                                <a:rPr lang="es-ES" sz="1600" b="0" i="1" smtClean="0">
                                  <a:solidFill>
                                    <a:schemeClr val="bg1">
                                      <a:lumMod val="50000"/>
                                    </a:schemeClr>
                                  </a:solidFill>
                                  <a:latin typeface="Cambria Math" panose="02040503050406030204" pitchFamily="18" charset="0"/>
                                </a:rPr>
                                <m:t>𝑙𝑜</m:t>
                              </m:r>
                              <m:r>
                                <a:rPr lang="es-ES" sz="1600" b="0" i="1" smtClean="0">
                                  <a:solidFill>
                                    <a:schemeClr val="bg1">
                                      <a:lumMod val="50000"/>
                                    </a:schemeClr>
                                  </a:solidFill>
                                  <a:latin typeface="Cambria Math" panose="02040503050406030204" pitchFamily="18" charset="0"/>
                                </a:rPr>
                                <m:t> </m:t>
                              </m:r>
                              <m:r>
                                <a:rPr lang="es-ES" sz="1600" b="0" i="1" smtClean="0">
                                  <a:solidFill>
                                    <a:schemeClr val="bg1">
                                      <a:lumMod val="50000"/>
                                    </a:schemeClr>
                                  </a:solidFill>
                                  <a:latin typeface="Cambria Math" panose="02040503050406030204" pitchFamily="18" charset="0"/>
                                </a:rPr>
                                <m:t>𝑐𝑜𝑛𝑡𝑟𝑎𝑟𝑖𝑜</m:t>
                              </m:r>
                            </m:e>
                          </m:eqArr>
                        </m:e>
                      </m:d>
                    </m:oMath>
                  </m:oMathPara>
                </a14:m>
                <a:endParaRPr lang="es-CO" sz="1600" dirty="0">
                  <a:solidFill>
                    <a:schemeClr val="bg1">
                      <a:lumMod val="50000"/>
                    </a:schemeClr>
                  </a:solidFill>
                </a:endParaRPr>
              </a:p>
            </p:txBody>
          </p:sp>
        </mc:Choice>
        <mc:Fallback xmlns="">
          <p:sp>
            <p:nvSpPr>
              <p:cNvPr id="23" name="CuadroTexto 22">
                <a:extLst>
                  <a:ext uri="{FF2B5EF4-FFF2-40B4-BE49-F238E27FC236}">
                    <a16:creationId xmlns:a16="http://schemas.microsoft.com/office/drawing/2014/main" id="{8871FCCC-733F-DA06-7C5A-C178432F3A28}"/>
                  </a:ext>
                </a:extLst>
              </p:cNvPr>
              <p:cNvSpPr txBox="1">
                <a:spLocks noRot="1" noChangeAspect="1" noMove="1" noResize="1" noEditPoints="1" noAdjustHandles="1" noChangeArrowheads="1" noChangeShapeType="1" noTextEdit="1"/>
              </p:cNvSpPr>
              <p:nvPr/>
            </p:nvSpPr>
            <p:spPr>
              <a:xfrm>
                <a:off x="4560669" y="5672232"/>
                <a:ext cx="6511526" cy="549253"/>
              </a:xfrm>
              <a:prstGeom prst="rect">
                <a:avLst/>
              </a:prstGeom>
              <a:blipFill>
                <a:blip r:embed="rId6"/>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27480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92B2D48-7E1A-3B28-1CFA-CCD037670949}"/>
              </a:ext>
            </a:extLst>
          </p:cNvPr>
          <p:cNvPicPr>
            <a:picLocks noChangeAspect="1"/>
          </p:cNvPicPr>
          <p:nvPr/>
        </p:nvPicPr>
        <p:blipFill>
          <a:blip r:embed="rId2"/>
          <a:stretch>
            <a:fillRect/>
          </a:stretch>
        </p:blipFill>
        <p:spPr>
          <a:xfrm>
            <a:off x="10844011" y="157608"/>
            <a:ext cx="1150522" cy="447217"/>
          </a:xfrm>
          <a:prstGeom prst="rect">
            <a:avLst/>
          </a:prstGeom>
        </p:spPr>
      </p:pic>
      <p:pic>
        <p:nvPicPr>
          <p:cNvPr id="4" name="Imagen 3">
            <a:extLst>
              <a:ext uri="{FF2B5EF4-FFF2-40B4-BE49-F238E27FC236}">
                <a16:creationId xmlns:a16="http://schemas.microsoft.com/office/drawing/2014/main" id="{E2DFFEC1-FA23-12D5-10AD-658473F69E7C}"/>
              </a:ext>
            </a:extLst>
          </p:cNvPr>
          <p:cNvPicPr>
            <a:picLocks noChangeAspect="1"/>
          </p:cNvPicPr>
          <p:nvPr/>
        </p:nvPicPr>
        <p:blipFill>
          <a:blip r:embed="rId3"/>
          <a:stretch>
            <a:fillRect/>
          </a:stretch>
        </p:blipFill>
        <p:spPr>
          <a:xfrm>
            <a:off x="197467" y="157608"/>
            <a:ext cx="1340012" cy="402004"/>
          </a:xfrm>
          <a:prstGeom prst="rect">
            <a:avLst/>
          </a:prstGeom>
        </p:spPr>
      </p:pic>
      <p:sp>
        <p:nvSpPr>
          <p:cNvPr id="6" name="Rectángulo: esquinas diagonales cortadas 5">
            <a:extLst>
              <a:ext uri="{FF2B5EF4-FFF2-40B4-BE49-F238E27FC236}">
                <a16:creationId xmlns:a16="http://schemas.microsoft.com/office/drawing/2014/main" id="{D6C983C0-E009-836D-D1FA-F124BB6DCB05}"/>
              </a:ext>
            </a:extLst>
          </p:cNvPr>
          <p:cNvSpPr/>
          <p:nvPr/>
        </p:nvSpPr>
        <p:spPr>
          <a:xfrm rot="10800000">
            <a:off x="801111" y="716105"/>
            <a:ext cx="10022338" cy="469174"/>
          </a:xfrm>
          <a:prstGeom prst="snip2DiagRect">
            <a:avLst/>
          </a:prstGeom>
          <a:solidFill>
            <a:srgbClr val="FCDD00"/>
          </a:solidFill>
          <a:ln>
            <a:solidFill>
              <a:srgbClr val="FC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DAA0CF2A-A258-1A6F-6D09-5C1A46F9E1D5}"/>
              </a:ext>
            </a:extLst>
          </p:cNvPr>
          <p:cNvSpPr txBox="1"/>
          <p:nvPr/>
        </p:nvSpPr>
        <p:spPr>
          <a:xfrm>
            <a:off x="801111" y="543377"/>
            <a:ext cx="10163300" cy="646331"/>
          </a:xfrm>
          <a:prstGeom prst="rect">
            <a:avLst/>
          </a:prstGeom>
          <a:noFill/>
        </p:spPr>
        <p:txBody>
          <a:bodyPr wrap="square" rtlCol="0">
            <a:spAutoFit/>
          </a:bodyPr>
          <a:lstStyle/>
          <a:p>
            <a:pPr algn="l"/>
            <a:endParaRPr lang="es-CO"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ALGORITMO DE DETECCIÓN DE ANOMALÍAS </a:t>
            </a:r>
            <a:endParaRPr lang="es-CO" b="1" dirty="0">
              <a:solidFill>
                <a:srgbClr val="FF00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CCDC725-5877-0795-BC35-B3D5A7D9343B}"/>
                  </a:ext>
                </a:extLst>
              </p:cNvPr>
              <p:cNvSpPr txBox="1"/>
              <p:nvPr/>
            </p:nvSpPr>
            <p:spPr>
              <a:xfrm>
                <a:off x="-743790" y="1285195"/>
                <a:ext cx="610262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600" b="1" i="1" smtClean="0">
                          <a:solidFill>
                            <a:schemeClr val="bg1">
                              <a:lumMod val="50000"/>
                            </a:schemeClr>
                          </a:solidFill>
                          <a:latin typeface="Cambria Math" panose="02040503050406030204" pitchFamily="18" charset="0"/>
                        </a:rPr>
                        <m:t>𝑼𝒎𝒃𝒓𝒂𝒍𝒆𝒔</m:t>
                      </m:r>
                      <m:r>
                        <a:rPr lang="es-ES" sz="1600" b="1" i="1" smtClean="0">
                          <a:solidFill>
                            <a:schemeClr val="bg1">
                              <a:lumMod val="50000"/>
                            </a:schemeClr>
                          </a:solidFill>
                          <a:latin typeface="Cambria Math" panose="02040503050406030204" pitchFamily="18" charset="0"/>
                        </a:rPr>
                        <m:t> </m:t>
                      </m:r>
                      <m:r>
                        <a:rPr lang="es-ES" sz="1600" b="1" i="1" smtClean="0">
                          <a:solidFill>
                            <a:schemeClr val="bg1">
                              <a:lumMod val="50000"/>
                            </a:schemeClr>
                          </a:solidFill>
                          <a:latin typeface="Cambria Math" panose="02040503050406030204" pitchFamily="18" charset="0"/>
                        </a:rPr>
                        <m:t>𝒂𝒍𝒆𝒓𝒕𝒂𝒎𝒊𝒆𝒏𝒕𝒐</m:t>
                      </m:r>
                      <m:r>
                        <a:rPr lang="es-ES" sz="1600" b="1" i="1" smtClean="0">
                          <a:solidFill>
                            <a:schemeClr val="bg1">
                              <a:lumMod val="50000"/>
                            </a:schemeClr>
                          </a:solidFill>
                          <a:latin typeface="Cambria Math" panose="02040503050406030204" pitchFamily="18" charset="0"/>
                        </a:rPr>
                        <m:t>: </m:t>
                      </m:r>
                      <m:r>
                        <a:rPr lang="es-ES" sz="1600" b="1" i="1" smtClean="0">
                          <a:solidFill>
                            <a:schemeClr val="bg1">
                              <a:lumMod val="50000"/>
                            </a:schemeClr>
                          </a:solidFill>
                          <a:latin typeface="Cambria Math" panose="02040503050406030204" pitchFamily="18" charset="0"/>
                        </a:rPr>
                        <m:t>𝑷𝒓𝒐𝒎𝒆𝒅𝒊𝒐</m:t>
                      </m:r>
                      <m:r>
                        <a:rPr lang="es-ES" sz="1600" b="1" i="1" smtClean="0">
                          <a:solidFill>
                            <a:schemeClr val="bg1">
                              <a:lumMod val="50000"/>
                            </a:schemeClr>
                          </a:solidFill>
                          <a:latin typeface="Cambria Math" panose="02040503050406030204" pitchFamily="18" charset="0"/>
                        </a:rPr>
                        <m:t> ± </m:t>
                      </m:r>
                      <m:r>
                        <a:rPr lang="es-ES" sz="1600" b="1" i="1" smtClean="0">
                          <a:solidFill>
                            <a:schemeClr val="bg1">
                              <a:lumMod val="50000"/>
                            </a:schemeClr>
                          </a:solidFill>
                          <a:latin typeface="Cambria Math" panose="02040503050406030204" pitchFamily="18" charset="0"/>
                          <a:ea typeface="Cambria Math" panose="02040503050406030204" pitchFamily="18" charset="0"/>
                        </a:rPr>
                        <m:t>𝒔𝒅</m:t>
                      </m:r>
                    </m:oMath>
                  </m:oMathPara>
                </a14:m>
                <a:endParaRPr lang="es-CO" sz="1600" b="1" dirty="0">
                  <a:solidFill>
                    <a:schemeClr val="bg1">
                      <a:lumMod val="50000"/>
                    </a:schemeClr>
                  </a:solidFill>
                </a:endParaRPr>
              </a:p>
            </p:txBody>
          </p:sp>
        </mc:Choice>
        <mc:Fallback xmlns="">
          <p:sp>
            <p:nvSpPr>
              <p:cNvPr id="3" name="CuadroTexto 2">
                <a:extLst>
                  <a:ext uri="{FF2B5EF4-FFF2-40B4-BE49-F238E27FC236}">
                    <a16:creationId xmlns:a16="http://schemas.microsoft.com/office/drawing/2014/main" id="{CCCDC725-5877-0795-BC35-B3D5A7D9343B}"/>
                  </a:ext>
                </a:extLst>
              </p:cNvPr>
              <p:cNvSpPr txBox="1">
                <a:spLocks noRot="1" noChangeAspect="1" noMove="1" noResize="1" noEditPoints="1" noAdjustHandles="1" noChangeArrowheads="1" noChangeShapeType="1" noTextEdit="1"/>
              </p:cNvSpPr>
              <p:nvPr/>
            </p:nvSpPr>
            <p:spPr>
              <a:xfrm>
                <a:off x="-743790" y="1285195"/>
                <a:ext cx="6102626" cy="338554"/>
              </a:xfrm>
              <a:prstGeom prst="rect">
                <a:avLst/>
              </a:prstGeom>
              <a:blipFill>
                <a:blip r:embed="rId4"/>
                <a:stretch>
                  <a:fillRect/>
                </a:stretch>
              </a:blipFill>
            </p:spPr>
            <p:txBody>
              <a:bodyPr/>
              <a:lstStyle/>
              <a:p>
                <a:r>
                  <a:rPr lang="es-CO">
                    <a:noFill/>
                  </a:rPr>
                  <a:t> </a:t>
                </a:r>
              </a:p>
            </p:txBody>
          </p:sp>
        </mc:Fallback>
      </mc:AlternateContent>
      <p:sp>
        <p:nvSpPr>
          <p:cNvPr id="8" name="CuadroTexto 7">
            <a:extLst>
              <a:ext uri="{FF2B5EF4-FFF2-40B4-BE49-F238E27FC236}">
                <a16:creationId xmlns:a16="http://schemas.microsoft.com/office/drawing/2014/main" id="{F5066527-936A-DAAB-C6F0-04A4C2ECD3C1}"/>
              </a:ext>
            </a:extLst>
          </p:cNvPr>
          <p:cNvSpPr txBox="1"/>
          <p:nvPr/>
        </p:nvSpPr>
        <p:spPr>
          <a:xfrm>
            <a:off x="206832" y="1759120"/>
            <a:ext cx="6958231" cy="5755422"/>
          </a:xfrm>
          <a:prstGeom prst="rect">
            <a:avLst/>
          </a:prstGeom>
          <a:noFill/>
        </p:spPr>
        <p:txBody>
          <a:bodyPr wrap="square">
            <a:spAutoFit/>
          </a:bodyPr>
          <a:lstStyle/>
          <a:p>
            <a:r>
              <a:rPr lang="es-ES" sz="1600" b="1" dirty="0"/>
              <a:t>Número de productos generales únicos:</a:t>
            </a:r>
            <a:r>
              <a:rPr lang="es-ES" sz="1600" dirty="0"/>
              <a:t> 71.</a:t>
            </a:r>
          </a:p>
          <a:p>
            <a:endParaRPr lang="es-ES" sz="1600" dirty="0"/>
          </a:p>
          <a:p>
            <a:r>
              <a:rPr lang="es-ES" sz="1600" dirty="0"/>
              <a:t>Se valida el modelo con 1, 2 y 3 desviaciones estándar (</a:t>
            </a:r>
            <a:r>
              <a:rPr lang="es-ES" sz="1600" dirty="0" err="1"/>
              <a:t>sd</a:t>
            </a:r>
            <a:r>
              <a:rPr lang="es-ES" sz="1600" dirty="0"/>
              <a:t>).</a:t>
            </a:r>
          </a:p>
          <a:p>
            <a:endParaRPr lang="es-ES" sz="1600" dirty="0"/>
          </a:p>
          <a:p>
            <a:r>
              <a:rPr lang="es-ES" sz="1600" dirty="0"/>
              <a:t>Se define utilizar 2 </a:t>
            </a:r>
            <a:r>
              <a:rPr lang="es-ES" sz="1600" dirty="0" err="1"/>
              <a:t>sd</a:t>
            </a:r>
            <a:r>
              <a:rPr lang="es-ES" sz="1600" dirty="0"/>
              <a:t>. Identificando las siguientes anomalías:</a:t>
            </a:r>
          </a:p>
          <a:p>
            <a:endParaRPr lang="es-ES" sz="1600" dirty="0"/>
          </a:p>
          <a:p>
            <a:pPr marL="285750" indent="-285750">
              <a:buFont typeface="Arial" panose="020B0604020202020204" pitchFamily="34" charset="0"/>
              <a:buChar char="•"/>
            </a:pPr>
            <a:r>
              <a:rPr lang="es-ES" sz="1600" b="1" dirty="0"/>
              <a:t>Productos con anomalía por disminución de número de ventas</a:t>
            </a:r>
            <a:r>
              <a:rPr lang="es-ES" sz="1600" dirty="0"/>
              <a:t>: 1</a:t>
            </a:r>
          </a:p>
          <a:p>
            <a:r>
              <a:rPr lang="es-ES" sz="1600" dirty="0">
                <a:solidFill>
                  <a:schemeClr val="bg1">
                    <a:lumMod val="65000"/>
                  </a:schemeClr>
                </a:solidFill>
              </a:rPr>
              <a:t>Raíces</a:t>
            </a:r>
          </a:p>
          <a:p>
            <a:pPr marL="285750" indent="-285750">
              <a:buFont typeface="Arial" panose="020B0604020202020204" pitchFamily="34" charset="0"/>
              <a:buChar char="•"/>
            </a:pPr>
            <a:r>
              <a:rPr lang="es-ES" sz="1600" b="1" dirty="0"/>
              <a:t>Productos con anomalía por disminución de cantidades vendidas</a:t>
            </a:r>
            <a:r>
              <a:rPr lang="es-ES" sz="1600" dirty="0"/>
              <a:t>: 4</a:t>
            </a:r>
          </a:p>
          <a:p>
            <a:r>
              <a:rPr lang="es-ES" sz="1600" dirty="0">
                <a:solidFill>
                  <a:schemeClr val="bg1">
                    <a:lumMod val="65000"/>
                  </a:schemeClr>
                </a:solidFill>
              </a:rPr>
              <a:t>Aguacate, Mora, Papaya, Raíces. </a:t>
            </a:r>
          </a:p>
          <a:p>
            <a:endParaRPr lang="es-ES" sz="1600" dirty="0"/>
          </a:p>
          <a:p>
            <a:pPr marL="285750" indent="-285750">
              <a:buFont typeface="Arial" panose="020B0604020202020204" pitchFamily="34" charset="0"/>
              <a:buChar char="•"/>
            </a:pPr>
            <a:r>
              <a:rPr lang="es-ES" sz="1600" b="1" dirty="0"/>
              <a:t>Productos con anomalía por aumento de número de ventas</a:t>
            </a:r>
            <a:r>
              <a:rPr lang="es-ES" sz="1600" dirty="0"/>
              <a:t>: 6</a:t>
            </a:r>
          </a:p>
          <a:p>
            <a:r>
              <a:rPr lang="es-ES" sz="1600" dirty="0">
                <a:solidFill>
                  <a:schemeClr val="bg1">
                    <a:lumMod val="65000"/>
                  </a:schemeClr>
                </a:solidFill>
              </a:rPr>
              <a:t>Pimentón, Limón, Ají, Habichuela, Arveja, Tomillo</a:t>
            </a:r>
          </a:p>
          <a:p>
            <a:pPr marL="285750" indent="-285750">
              <a:buFont typeface="Arial" panose="020B0604020202020204" pitchFamily="34" charset="0"/>
              <a:buChar char="•"/>
            </a:pPr>
            <a:r>
              <a:rPr lang="es-ES" sz="1600" b="1" dirty="0"/>
              <a:t>Productos con anomalía por aumento de cantidades vendidas</a:t>
            </a:r>
            <a:r>
              <a:rPr lang="es-ES" sz="1600" dirty="0"/>
              <a:t>: 7</a:t>
            </a:r>
          </a:p>
          <a:p>
            <a:r>
              <a:rPr lang="es-ES" sz="1600" dirty="0">
                <a:solidFill>
                  <a:schemeClr val="bg1">
                    <a:lumMod val="65000"/>
                  </a:schemeClr>
                </a:solidFill>
              </a:rPr>
              <a:t>Corozo, Limón, Guineo, Pepino, Ají, Habichuela, Arveja.</a:t>
            </a:r>
          </a:p>
          <a:p>
            <a:endParaRPr lang="es-ES" sz="1600" dirty="0"/>
          </a:p>
          <a:p>
            <a:r>
              <a:rPr lang="es-ES" sz="1600" b="1" dirty="0"/>
              <a:t>Total alertas: </a:t>
            </a:r>
            <a:r>
              <a:rPr lang="es-ES" sz="1600" dirty="0"/>
              <a:t>18</a:t>
            </a:r>
          </a:p>
          <a:p>
            <a:r>
              <a:rPr lang="es-ES" sz="1600" b="1" dirty="0"/>
              <a:t>Total productos generales únicos alertados</a:t>
            </a:r>
            <a:r>
              <a:rPr lang="es-ES" sz="1600" dirty="0"/>
              <a:t>: 13</a:t>
            </a:r>
          </a:p>
          <a:p>
            <a:r>
              <a:rPr lang="es-ES" sz="1600" b="1" dirty="0"/>
              <a:t>Tasa de alertas (</a:t>
            </a:r>
            <a:r>
              <a:rPr lang="es-ES" sz="1600" b="1" dirty="0" err="1"/>
              <a:t>producto_general</a:t>
            </a:r>
            <a:r>
              <a:rPr lang="es-ES" sz="1600" b="1" dirty="0"/>
              <a:t>): </a:t>
            </a:r>
            <a:r>
              <a:rPr lang="es-ES" sz="1600" dirty="0"/>
              <a:t>13/71=18%</a:t>
            </a:r>
          </a:p>
          <a:p>
            <a:endParaRPr lang="es-ES" sz="1600" dirty="0"/>
          </a:p>
          <a:p>
            <a:endParaRPr lang="es-ES" sz="1600" dirty="0"/>
          </a:p>
          <a:p>
            <a:endParaRPr lang="es-ES" sz="1600" dirty="0"/>
          </a:p>
          <a:p>
            <a:endParaRPr lang="es-CO" sz="1600" dirty="0"/>
          </a:p>
        </p:txBody>
      </p:sp>
      <p:sp>
        <p:nvSpPr>
          <p:cNvPr id="13" name="CuadroTexto 12">
            <a:extLst>
              <a:ext uri="{FF2B5EF4-FFF2-40B4-BE49-F238E27FC236}">
                <a16:creationId xmlns:a16="http://schemas.microsoft.com/office/drawing/2014/main" id="{23E521D2-1567-B2DE-F33E-F3475DC2F49E}"/>
              </a:ext>
            </a:extLst>
          </p:cNvPr>
          <p:cNvSpPr txBox="1"/>
          <p:nvPr/>
        </p:nvSpPr>
        <p:spPr>
          <a:xfrm>
            <a:off x="6367106" y="1488378"/>
            <a:ext cx="5627427" cy="338554"/>
          </a:xfrm>
          <a:prstGeom prst="rect">
            <a:avLst/>
          </a:prstGeom>
          <a:noFill/>
        </p:spPr>
        <p:txBody>
          <a:bodyPr wrap="square">
            <a:spAutoFit/>
          </a:bodyPr>
          <a:lstStyle/>
          <a:p>
            <a:pPr algn="ctr"/>
            <a:r>
              <a:rPr lang="es-ES" sz="1600" b="1" dirty="0"/>
              <a:t>Comportamiento de productos específicos:</a:t>
            </a:r>
            <a:endParaRPr lang="es-CO" sz="1600" b="1" dirty="0"/>
          </a:p>
        </p:txBody>
      </p:sp>
      <p:pic>
        <p:nvPicPr>
          <p:cNvPr id="4098" name="Picture 2">
            <a:extLst>
              <a:ext uri="{FF2B5EF4-FFF2-40B4-BE49-F238E27FC236}">
                <a16:creationId xmlns:a16="http://schemas.microsoft.com/office/drawing/2014/main" id="{49A628F3-D571-7C0A-4401-23C74003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7106" y="2490591"/>
            <a:ext cx="5567361" cy="1509712"/>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CD51B632-3E01-1CEC-5EFD-B4C1ED9196A0}"/>
              </a:ext>
            </a:extLst>
          </p:cNvPr>
          <p:cNvSpPr txBox="1"/>
          <p:nvPr/>
        </p:nvSpPr>
        <p:spPr>
          <a:xfrm>
            <a:off x="6411726" y="2111325"/>
            <a:ext cx="5627427" cy="338554"/>
          </a:xfrm>
          <a:prstGeom prst="rect">
            <a:avLst/>
          </a:prstGeom>
          <a:noFill/>
        </p:spPr>
        <p:txBody>
          <a:bodyPr wrap="square">
            <a:spAutoFit/>
          </a:bodyPr>
          <a:lstStyle/>
          <a:p>
            <a:pPr algn="ctr"/>
            <a:r>
              <a:rPr lang="es-ES" sz="1600" b="1" dirty="0"/>
              <a:t>Limón </a:t>
            </a:r>
            <a:r>
              <a:rPr lang="es-ES" sz="1600" dirty="0"/>
              <a:t>(Anomalía aumento):</a:t>
            </a:r>
            <a:endParaRPr lang="es-CO" sz="1600" dirty="0"/>
          </a:p>
        </p:txBody>
      </p:sp>
      <p:sp>
        <p:nvSpPr>
          <p:cNvPr id="17" name="CuadroTexto 16">
            <a:extLst>
              <a:ext uri="{FF2B5EF4-FFF2-40B4-BE49-F238E27FC236}">
                <a16:creationId xmlns:a16="http://schemas.microsoft.com/office/drawing/2014/main" id="{F2DA9A30-52FF-5BC4-A58E-7A6CA1AF16D5}"/>
              </a:ext>
            </a:extLst>
          </p:cNvPr>
          <p:cNvSpPr txBox="1"/>
          <p:nvPr/>
        </p:nvSpPr>
        <p:spPr>
          <a:xfrm>
            <a:off x="6367106" y="4467554"/>
            <a:ext cx="5627427" cy="338554"/>
          </a:xfrm>
          <a:prstGeom prst="rect">
            <a:avLst/>
          </a:prstGeom>
          <a:noFill/>
        </p:spPr>
        <p:txBody>
          <a:bodyPr wrap="square">
            <a:spAutoFit/>
          </a:bodyPr>
          <a:lstStyle/>
          <a:p>
            <a:pPr algn="ctr"/>
            <a:r>
              <a:rPr lang="es-ES" sz="1600" b="1" dirty="0"/>
              <a:t>Papaya </a:t>
            </a:r>
            <a:r>
              <a:rPr lang="es-ES" sz="1600" dirty="0"/>
              <a:t>(Anomalía disminución):</a:t>
            </a:r>
            <a:endParaRPr lang="es-CO" sz="1600" b="1" dirty="0"/>
          </a:p>
        </p:txBody>
      </p:sp>
      <p:pic>
        <p:nvPicPr>
          <p:cNvPr id="4104" name="Picture 8">
            <a:extLst>
              <a:ext uri="{FF2B5EF4-FFF2-40B4-BE49-F238E27FC236}">
                <a16:creationId xmlns:a16="http://schemas.microsoft.com/office/drawing/2014/main" id="{D5DFAD8B-4595-2DE9-2824-E5D31ED45A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1726" y="4917826"/>
            <a:ext cx="5522741" cy="150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1232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a">
  <a:themeElements>
    <a:clrScheme name="Rojo naranja">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office theme</Template>
  <TotalTime>3265</TotalTime>
  <Words>2569</Words>
  <Application>Microsoft Office PowerPoint</Application>
  <PresentationFormat>Panorámica</PresentationFormat>
  <Paragraphs>248</Paragraphs>
  <Slides>17</Slides>
  <Notes>0</Notes>
  <HiddenSlides>1</HiddenSlides>
  <MMClips>2</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17</vt:i4>
      </vt:variant>
    </vt:vector>
  </HeadingPairs>
  <TitlesOfParts>
    <vt:vector size="28" baseType="lpstr">
      <vt:lpstr>Algerian</vt:lpstr>
      <vt:lpstr>Arial</vt:lpstr>
      <vt:lpstr>Arial Black</vt:lpstr>
      <vt:lpstr>Calibri</vt:lpstr>
      <vt:lpstr>Calibri Light</vt:lpstr>
      <vt:lpstr>Cambria Math</vt:lpstr>
      <vt:lpstr>Trebuchet MS</vt:lpstr>
      <vt:lpstr>Wingdings</vt:lpstr>
      <vt:lpstr>Wingdings 3</vt:lpstr>
      <vt:lpstr>Tema de Office</vt:lpstr>
      <vt:lpstr>Faceta</vt:lpstr>
      <vt:lpstr>DETECCIÓN ANOMALÍAS Y ANÁLISIS CANASTA DE COMPRA   (CASO: FRUBANA)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Laura Karina Rodriguez Arciniegas</cp:lastModifiedBy>
  <cp:revision>126</cp:revision>
  <dcterms:created xsi:type="dcterms:W3CDTF">2013-07-15T20:26:40Z</dcterms:created>
  <dcterms:modified xsi:type="dcterms:W3CDTF">2024-05-23T18:14:11Z</dcterms:modified>
</cp:coreProperties>
</file>